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86" r:id="rId3"/>
    <p:sldId id="299" r:id="rId4"/>
    <p:sldId id="300" r:id="rId5"/>
    <p:sldId id="256" r:id="rId6"/>
    <p:sldId id="284" r:id="rId7"/>
    <p:sldId id="309" r:id="rId8"/>
    <p:sldId id="318" r:id="rId9"/>
    <p:sldId id="287" r:id="rId10"/>
    <p:sldId id="294" r:id="rId11"/>
    <p:sldId id="288" r:id="rId12"/>
    <p:sldId id="289" r:id="rId13"/>
    <p:sldId id="311" r:id="rId14"/>
    <p:sldId id="312" r:id="rId15"/>
    <p:sldId id="277" r:id="rId16"/>
    <p:sldId id="285" r:id="rId17"/>
    <p:sldId id="282" r:id="rId18"/>
    <p:sldId id="291" r:id="rId19"/>
    <p:sldId id="292" r:id="rId20"/>
    <p:sldId id="293" r:id="rId21"/>
    <p:sldId id="320" r:id="rId22"/>
    <p:sldId id="301" r:id="rId23"/>
    <p:sldId id="278" r:id="rId24"/>
    <p:sldId id="280" r:id="rId25"/>
    <p:sldId id="302" r:id="rId26"/>
    <p:sldId id="304" r:id="rId27"/>
    <p:sldId id="306" r:id="rId28"/>
    <p:sldId id="298" r:id="rId29"/>
    <p:sldId id="321" r:id="rId30"/>
    <p:sldId id="322" r:id="rId31"/>
    <p:sldId id="323" r:id="rId32"/>
    <p:sldId id="313" r:id="rId33"/>
    <p:sldId id="274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이사만루체 Light" panose="00000300000000000000" pitchFamily="2" charset="-127"/>
      <p:regular r:id="rId38"/>
    </p:embeddedFont>
    <p:embeddedFont>
      <p:font typeface="이사만루체 Medium" panose="00000600000000000000" pitchFamily="2" charset="-127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7333">
          <p15:clr>
            <a:srgbClr val="A4A3A4"/>
          </p15:clr>
        </p15:guide>
        <p15:guide id="3" pos="2230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orient="horz" pos="436">
          <p15:clr>
            <a:srgbClr val="A4A3A4"/>
          </p15:clr>
        </p15:guide>
        <p15:guide id="7" pos="189">
          <p15:clr>
            <a:srgbClr val="A4A3A4"/>
          </p15:clr>
        </p15:guide>
        <p15:guide id="8" pos="2139">
          <p15:clr>
            <a:srgbClr val="A4A3A4"/>
          </p15:clr>
        </p15:guide>
        <p15:guide id="9" orient="horz" pos="95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A+PHAejecrx1sNiDttXREhx5BK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asu" initials="a" lastIdx="3" clrIdx="0">
    <p:extLst>
      <p:ext uri="{19B8F6BF-5375-455C-9EA6-DF929625EA0E}">
        <p15:presenceInfo xmlns:p15="http://schemas.microsoft.com/office/powerpoint/2012/main" userId="7e15d54b289927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BC18BF-7335-46B0-8B76-BF6C2061C615}">
  <a:tblStyle styleId="{47BC18BF-7335-46B0-8B76-BF6C2061C6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6110FF5-3B67-4FCC-AFDB-2B46EABC0F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6343" autoAdjust="0"/>
  </p:normalViewPr>
  <p:slideViewPr>
    <p:cSldViewPr snapToGrid="0">
      <p:cViewPr varScale="1">
        <p:scale>
          <a:sx n="48" d="100"/>
          <a:sy n="48" d="100"/>
        </p:scale>
        <p:origin x="67" y="802"/>
      </p:cViewPr>
      <p:guideLst>
        <p:guide orient="horz" pos="4156"/>
        <p:guide pos="7333"/>
        <p:guide pos="2230"/>
        <p:guide orient="horz" pos="550"/>
        <p:guide orient="horz" pos="119"/>
        <p:guide orient="horz" pos="436"/>
        <p:guide pos="189"/>
        <p:guide pos="2139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97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94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29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11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2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9B9169-20B3-3FF0-0523-DDBC3BDE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6400"/>
            <a:ext cx="12192000" cy="853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6CE2F5-AA58-32D9-C40B-514A248EDFD8}"/>
              </a:ext>
            </a:extLst>
          </p:cNvPr>
          <p:cNvSpPr txBox="1"/>
          <p:nvPr/>
        </p:nvSpPr>
        <p:spPr>
          <a:xfrm>
            <a:off x="240270" y="5943224"/>
            <a:ext cx="1179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신박하고</a:t>
            </a:r>
            <a:r>
              <a:rPr lang="ko-KR" altLang="en-US" sz="3200" b="1" dirty="0"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200" b="1" dirty="0" err="1"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범상치않은</a:t>
            </a:r>
            <a:r>
              <a:rPr lang="ko-KR" altLang="en-US" sz="3200" b="1" dirty="0"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3200" b="1" dirty="0"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Team</a:t>
            </a:r>
            <a:endParaRPr lang="ko-KR" altLang="en-US" sz="3200" b="1" dirty="0">
              <a:highlight>
                <a:srgbClr val="FFFF00"/>
              </a:highligh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1D19A9-EA90-E39B-EFF4-FDFDFB4B0983}"/>
              </a:ext>
            </a:extLst>
          </p:cNvPr>
          <p:cNvSpPr/>
          <p:nvPr/>
        </p:nvSpPr>
        <p:spPr>
          <a:xfrm>
            <a:off x="-200891" y="1735667"/>
            <a:ext cx="12593782" cy="26994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solidFill>
                  <a:srgbClr val="034DBB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핫플레이스</a:t>
            </a:r>
            <a:r>
              <a:rPr lang="ko-KR" altLang="en-US" sz="6000" dirty="0">
                <a:solidFill>
                  <a:srgbClr val="034DBB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검색 </a:t>
            </a:r>
            <a:r>
              <a:rPr lang="ko-KR" altLang="en-US" sz="6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및</a:t>
            </a:r>
            <a:r>
              <a:rPr lang="ko-KR" altLang="en-US" sz="6000" dirty="0">
                <a:solidFill>
                  <a:srgbClr val="034DBB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추천 </a:t>
            </a:r>
            <a:r>
              <a:rPr lang="ko-KR" altLang="en-US" sz="6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시스템</a:t>
            </a:r>
            <a:endParaRPr lang="en-US" altLang="ko-KR" sz="6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결과 보고</a:t>
            </a:r>
            <a:endParaRPr lang="en-US" altLang="ko-KR" sz="6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72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E5E9F8-A500-83C9-D374-770273F8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17" name="PlaceHolder 1">
            <a:extLst>
              <a:ext uri="{FF2B5EF4-FFF2-40B4-BE49-F238E27FC236}">
                <a16:creationId xmlns:a16="http://schemas.microsoft.com/office/drawing/2014/main" id="{E69081F4-6D51-120E-BBE8-7CC46C0414B2}"/>
              </a:ext>
            </a:extLst>
          </p:cNvPr>
          <p:cNvSpPr txBox="1">
            <a:spLocks/>
          </p:cNvSpPr>
          <p:nvPr/>
        </p:nvSpPr>
        <p:spPr>
          <a:xfrm>
            <a:off x="453682" y="164485"/>
            <a:ext cx="424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구축 개요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A54CF91A-FA8B-3DC1-9D1D-B535B63E86E7}"/>
              </a:ext>
            </a:extLst>
          </p:cNvPr>
          <p:cNvSpPr txBox="1">
            <a:spLocks/>
          </p:cNvSpPr>
          <p:nvPr/>
        </p:nvSpPr>
        <p:spPr>
          <a:xfrm>
            <a:off x="789201" y="829889"/>
            <a:ext cx="10386362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본 프로젝트는 </a:t>
            </a:r>
            <a:r>
              <a:rPr lang="en-US" sz="25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“</a:t>
            </a:r>
            <a:r>
              <a:rPr lang="ko-KR" altLang="en-US" sz="2500" b="1" spc="-1" dirty="0" err="1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트렌디한</a:t>
            </a:r>
            <a:r>
              <a:rPr lang="ko-KR" altLang="en-US" sz="2500" b="1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관광지 추천 시스템</a:t>
            </a:r>
            <a:r>
              <a:rPr lang="ko-KR" sz="25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” 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개발을 목적으로</a:t>
            </a:r>
            <a:r>
              <a:rPr lang="en-US" alt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함</a:t>
            </a:r>
            <a:endParaRPr lang="en-US" sz="25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B36FCC-2356-3DE4-1A88-6264CA559B31}"/>
              </a:ext>
            </a:extLst>
          </p:cNvPr>
          <p:cNvGrpSpPr/>
          <p:nvPr/>
        </p:nvGrpSpPr>
        <p:grpSpPr>
          <a:xfrm>
            <a:off x="202031" y="1747292"/>
            <a:ext cx="6204195" cy="4682454"/>
            <a:chOff x="-2065868" y="1746296"/>
            <a:chExt cx="7277487" cy="3895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B758BA6-91D2-AA32-CBD9-161507F09C47}"/>
                </a:ext>
              </a:extLst>
            </p:cNvPr>
            <p:cNvSpPr/>
            <p:nvPr/>
          </p:nvSpPr>
          <p:spPr>
            <a:xfrm>
              <a:off x="-2032001" y="1746299"/>
              <a:ext cx="7161624" cy="528814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lvl="1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2022.10.04 ~ 2022.10.08 ( 5 </a:t>
              </a:r>
              <a:r>
                <a:rPr lang="ko-KR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일간</a:t>
              </a:r>
              <a:r>
                <a:rPr lang="en-US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)</a:t>
              </a:r>
              <a:endParaRPr lang="ko-KR" altLang="en-US" sz="1900" kern="12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8FDFA46-5A8B-D6F3-5227-D8D7AE2EECF0}"/>
                </a:ext>
              </a:extLst>
            </p:cNvPr>
            <p:cNvSpPr/>
            <p:nvPr/>
          </p:nvSpPr>
          <p:spPr>
            <a:xfrm>
              <a:off x="-2065868" y="1746296"/>
              <a:ext cx="1624545" cy="520348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기간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0F83E9A-C6A4-59E2-479E-CD2936A9E0CD}"/>
                </a:ext>
              </a:extLst>
            </p:cNvPr>
            <p:cNvSpPr/>
            <p:nvPr/>
          </p:nvSpPr>
          <p:spPr>
            <a:xfrm>
              <a:off x="-2065868" y="2500732"/>
              <a:ext cx="7243620" cy="1462634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관광정보의 생산에</a:t>
              </a:r>
              <a:r>
                <a:rPr lang="en-US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비용이 많이 소요되고 있음</a:t>
              </a:r>
              <a:endParaRPr lang="en-US" altLang="ko-KR" sz="1600" b="0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171450" lvl="1" indent="-171450" algn="l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600" spc="-1" dirty="0" err="1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핫플레이스</a:t>
              </a:r>
              <a:r>
                <a:rPr lang="ko-KR" altLang="ko-KR" sz="1600" b="0" strike="noStrike" spc="-1" dirty="0" err="1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를</a:t>
              </a:r>
              <a:r>
                <a:rPr lang="ko-KR" altLang="ko-KR" sz="16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소개하는 </a:t>
              </a:r>
              <a:r>
                <a:rPr lang="ko-KR" altLang="ko-KR" sz="16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정보</a:t>
              </a:r>
              <a:r>
                <a:rPr lang="ko-KR" altLang="ko-KR" sz="16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가치</a:t>
              </a:r>
              <a:r>
                <a:rPr lang="ko-KR" altLang="en-US" sz="16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도</a:t>
              </a:r>
              <a:r>
                <a:rPr lang="ko-KR" altLang="ko-KR" sz="16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높아지고 있음</a:t>
              </a:r>
              <a:endParaRPr lang="en-US" altLang="ko-KR" sz="1600" b="0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D864B68-F12E-A84B-A2AE-F60618FB961A}"/>
                </a:ext>
              </a:extLst>
            </p:cNvPr>
            <p:cNvSpPr/>
            <p:nvPr/>
          </p:nvSpPr>
          <p:spPr>
            <a:xfrm>
              <a:off x="-2065868" y="2500732"/>
              <a:ext cx="1624009" cy="1462634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배경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FC7D4B0-2393-46FA-2CEB-4F018685EE30}"/>
                </a:ext>
              </a:extLst>
            </p:cNvPr>
            <p:cNvSpPr/>
            <p:nvPr/>
          </p:nvSpPr>
          <p:spPr>
            <a:xfrm>
              <a:off x="-2032001" y="4179182"/>
              <a:ext cx="7243620" cy="1462636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altLang="ko-KR" sz="16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AI </a:t>
              </a:r>
              <a:r>
                <a:rPr lang="ko-KR" altLang="ko-KR" sz="16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자동화를 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통해</a:t>
              </a:r>
              <a:r>
                <a:rPr lang="en-US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더 적은 </a:t>
              </a:r>
              <a:r>
                <a:rPr lang="ko-KR" altLang="en-US" sz="16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비용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으로 </a:t>
              </a:r>
              <a:r>
                <a:rPr lang="ko-KR" altLang="en-US" sz="16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양질의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16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관광 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데이터</a:t>
              </a:r>
              <a:r>
                <a:rPr lang="ko-KR" altLang="en-US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를</a:t>
              </a: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제공</a:t>
              </a:r>
              <a:endParaRPr lang="en-US" altLang="ko-KR" sz="1600" b="0" strike="noStrike" spc="-1" dirty="0">
                <a:solidFill>
                  <a:srgbClr val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ko-KR" altLang="ko-KR" sz="16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사용자의 편의성과 접근성을 고려한 </a:t>
              </a:r>
              <a:r>
                <a:rPr lang="ko-KR" altLang="ko-KR" sz="1600" b="0" strike="noStrike" spc="-1" dirty="0">
                  <a:solidFill>
                    <a:srgbClr val="FF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디지털 여행정보서비스 개발</a:t>
              </a:r>
              <a:endParaRPr lang="en-US" altLang="ko-KR" sz="1600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B203EF2-07BC-128D-9E9A-ECB16B7D6BBC}"/>
                </a:ext>
              </a:extLst>
            </p:cNvPr>
            <p:cNvSpPr/>
            <p:nvPr/>
          </p:nvSpPr>
          <p:spPr>
            <a:xfrm>
              <a:off x="-2032000" y="4179177"/>
              <a:ext cx="1590677" cy="1462634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36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955485-205B-4363-CE5A-2637A889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3D75D842-0B0F-9AE1-01D7-5BFAE3058D23}"/>
              </a:ext>
            </a:extLst>
          </p:cNvPr>
          <p:cNvSpPr txBox="1">
            <a:spLocks/>
          </p:cNvSpPr>
          <p:nvPr/>
        </p:nvSpPr>
        <p:spPr>
          <a:xfrm>
            <a:off x="479520" y="134999"/>
            <a:ext cx="4108522" cy="4867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 범위</a:t>
            </a:r>
            <a:endParaRPr lang="en-US" sz="3200" b="1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CCB05F78-D6D6-C0C7-4E29-4E48D1258E02}"/>
              </a:ext>
            </a:extLst>
          </p:cNvPr>
          <p:cNvSpPr txBox="1">
            <a:spLocks/>
          </p:cNvSpPr>
          <p:nvPr/>
        </p:nvSpPr>
        <p:spPr>
          <a:xfrm>
            <a:off x="788279" y="874800"/>
            <a:ext cx="9567004" cy="41295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본 프로젝트의 구축범위</a:t>
            </a:r>
            <a:r>
              <a:rPr lang="en-US" alt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관광지 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데이터를 활용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하여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하는 모델 구축</a:t>
            </a:r>
            <a:endParaRPr lang="en-US" sz="25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Google Shape;139;p21">
            <a:extLst>
              <a:ext uri="{FF2B5EF4-FFF2-40B4-BE49-F238E27FC236}">
                <a16:creationId xmlns:a16="http://schemas.microsoft.com/office/drawing/2014/main" id="{98763143-DE81-1A21-6C13-2242A106DB13}"/>
              </a:ext>
            </a:extLst>
          </p:cNvPr>
          <p:cNvSpPr/>
          <p:nvPr/>
        </p:nvSpPr>
        <p:spPr>
          <a:xfrm>
            <a:off x="380306" y="4010064"/>
            <a:ext cx="1509597" cy="718486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ko-KR" altLang="en-US" sz="1300" b="1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보유</a:t>
            </a:r>
            <a:r>
              <a:rPr lang="ko-KR" sz="13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데이터</a:t>
            </a:r>
            <a:endParaRPr lang="en-US" sz="13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Google Shape;140;p21">
            <a:extLst>
              <a:ext uri="{FF2B5EF4-FFF2-40B4-BE49-F238E27FC236}">
                <a16:creationId xmlns:a16="http://schemas.microsoft.com/office/drawing/2014/main" id="{163A2B1C-DACB-4143-4690-99FA008AAFF6}"/>
              </a:ext>
            </a:extLst>
          </p:cNvPr>
          <p:cNvSpPr/>
          <p:nvPr/>
        </p:nvSpPr>
        <p:spPr>
          <a:xfrm>
            <a:off x="380306" y="2568857"/>
            <a:ext cx="1509597" cy="468381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국가 및 공공기관</a:t>
            </a:r>
            <a:endParaRPr lang="en-US" sz="14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Google Shape;141;p21">
            <a:extLst>
              <a:ext uri="{FF2B5EF4-FFF2-40B4-BE49-F238E27FC236}">
                <a16:creationId xmlns:a16="http://schemas.microsoft.com/office/drawing/2014/main" id="{5393C983-DF07-8F87-D118-715AF51EB582}"/>
              </a:ext>
            </a:extLst>
          </p:cNvPr>
          <p:cNvSpPr/>
          <p:nvPr/>
        </p:nvSpPr>
        <p:spPr>
          <a:xfrm>
            <a:off x="1984905" y="2562721"/>
            <a:ext cx="2176841" cy="465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한국관광공사</a:t>
            </a:r>
            <a:endParaRPr lang="en-US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" name="Google Shape;142;p21">
            <a:extLst>
              <a:ext uri="{FF2B5EF4-FFF2-40B4-BE49-F238E27FC236}">
                <a16:creationId xmlns:a16="http://schemas.microsoft.com/office/drawing/2014/main" id="{C617996A-1EFB-B5ED-84C6-073760E263AC}"/>
              </a:ext>
            </a:extLst>
          </p:cNvPr>
          <p:cNvSpPr/>
          <p:nvPr/>
        </p:nvSpPr>
        <p:spPr>
          <a:xfrm>
            <a:off x="1984905" y="4020130"/>
            <a:ext cx="2176841" cy="69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 </a:t>
            </a: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endParaRPr lang="en-US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약 </a:t>
            </a:r>
            <a:r>
              <a:rPr 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24,000</a:t>
            </a: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 이상</a:t>
            </a:r>
            <a:r>
              <a:rPr 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</p:txBody>
      </p:sp>
      <p:cxnSp>
        <p:nvCxnSpPr>
          <p:cNvPr id="12" name="Google Shape;145;p21">
            <a:extLst>
              <a:ext uri="{FF2B5EF4-FFF2-40B4-BE49-F238E27FC236}">
                <a16:creationId xmlns:a16="http://schemas.microsoft.com/office/drawing/2014/main" id="{8098B2C3-95F2-3E8D-9092-F520ACFA2E75}"/>
              </a:ext>
            </a:extLst>
          </p:cNvPr>
          <p:cNvCxnSpPr>
            <a:cxnSpLocks/>
          </p:cNvCxnSpPr>
          <p:nvPr/>
        </p:nvCxnSpPr>
        <p:spPr>
          <a:xfrm>
            <a:off x="407507" y="2437097"/>
            <a:ext cx="3779046" cy="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13" name="Google Shape;146;p21">
            <a:extLst>
              <a:ext uri="{FF2B5EF4-FFF2-40B4-BE49-F238E27FC236}">
                <a16:creationId xmlns:a16="http://schemas.microsoft.com/office/drawing/2014/main" id="{C1C104F2-2922-02B8-090F-52AF3E147442}"/>
              </a:ext>
            </a:extLst>
          </p:cNvPr>
          <p:cNvSpPr/>
          <p:nvPr/>
        </p:nvSpPr>
        <p:spPr>
          <a:xfrm>
            <a:off x="5147351" y="2834279"/>
            <a:ext cx="2525160" cy="2556916"/>
          </a:xfrm>
          <a:prstGeom prst="rect">
            <a:avLst/>
          </a:prstGeom>
          <a:solidFill>
            <a:schemeClr val="lt1"/>
          </a:solidFill>
          <a:ln w="1270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sz="140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분석하여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맞춤형 관광정보 제공 모델</a:t>
            </a:r>
            <a:endParaRPr lang="en-US" altLang="ko-KR" sz="140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0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이미지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분석하여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맞춤형 관광정보 제공 모델</a:t>
            </a:r>
            <a:endParaRPr lang="en-US" altLang="ko-KR" sz="140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Google Shape;147;p21">
            <a:extLst>
              <a:ext uri="{FF2B5EF4-FFF2-40B4-BE49-F238E27FC236}">
                <a16:creationId xmlns:a16="http://schemas.microsoft.com/office/drawing/2014/main" id="{2ECB1A3D-FEE3-F401-EF02-842A34CFDEAA}"/>
              </a:ext>
            </a:extLst>
          </p:cNvPr>
          <p:cNvSpPr/>
          <p:nvPr/>
        </p:nvSpPr>
        <p:spPr>
          <a:xfrm>
            <a:off x="1442362" y="1901287"/>
            <a:ext cx="1706288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소스 데이터</a:t>
            </a:r>
            <a:endParaRPr lang="en-US" sz="24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15" name="Google Shape;148;p21">
            <a:extLst>
              <a:ext uri="{FF2B5EF4-FFF2-40B4-BE49-F238E27FC236}">
                <a16:creationId xmlns:a16="http://schemas.microsoft.com/office/drawing/2014/main" id="{358E3086-B405-C873-70BC-92B79DFBD317}"/>
              </a:ext>
            </a:extLst>
          </p:cNvPr>
          <p:cNvCxnSpPr>
            <a:cxnSpLocks/>
          </p:cNvCxnSpPr>
          <p:nvPr/>
        </p:nvCxnSpPr>
        <p:spPr>
          <a:xfrm flipV="1">
            <a:off x="5147351" y="2436026"/>
            <a:ext cx="2525160" cy="72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16" name="Google Shape;149;p21">
            <a:extLst>
              <a:ext uri="{FF2B5EF4-FFF2-40B4-BE49-F238E27FC236}">
                <a16:creationId xmlns:a16="http://schemas.microsoft.com/office/drawing/2014/main" id="{E0F197FD-D913-5193-B5D7-34230075355A}"/>
              </a:ext>
            </a:extLst>
          </p:cNvPr>
          <p:cNvSpPr/>
          <p:nvPr/>
        </p:nvSpPr>
        <p:spPr>
          <a:xfrm>
            <a:off x="5699571" y="1901286"/>
            <a:ext cx="1420719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구축 범위</a:t>
            </a:r>
            <a:endParaRPr lang="en-US" sz="24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2" name="Google Shape;155;p21">
            <a:extLst>
              <a:ext uri="{FF2B5EF4-FFF2-40B4-BE49-F238E27FC236}">
                <a16:creationId xmlns:a16="http://schemas.microsoft.com/office/drawing/2014/main" id="{1874D099-DCC4-C317-3F90-E6DCE3B76DF8}"/>
              </a:ext>
            </a:extLst>
          </p:cNvPr>
          <p:cNvSpPr/>
          <p:nvPr/>
        </p:nvSpPr>
        <p:spPr>
          <a:xfrm>
            <a:off x="8453590" y="2834278"/>
            <a:ext cx="3403027" cy="2556917"/>
          </a:xfrm>
          <a:prstGeom prst="rect">
            <a:avLst/>
          </a:prstGeom>
          <a:solidFill>
            <a:schemeClr val="lt1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Autofit/>
          </a:bodyPr>
          <a:lstStyle/>
          <a:p>
            <a:pPr marL="182520" indent="-182520">
              <a:lnSpc>
                <a:spcPct val="150000"/>
              </a:lnSpc>
              <a:buClr>
                <a:srgbClr val="1F497D"/>
              </a:buClr>
              <a:buFont typeface="Noto Sans Symbols"/>
              <a:buChar char="▪"/>
            </a:pP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전국 관광</a:t>
            </a:r>
            <a:r>
              <a:rPr lang="ko-KR" altLang="en-US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 </a:t>
            </a: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정보에 대한 </a:t>
            </a:r>
            <a:r>
              <a:rPr 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체계적인 관리</a:t>
            </a:r>
            <a:endParaRPr lang="en-US" b="0" strike="noStrike" spc="-1" dirty="0">
              <a:solidFill>
                <a:srgbClr val="FF000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6040" indent="-17604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맞춤형 </a:t>
            </a: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여행정보</a:t>
            </a:r>
            <a:r>
              <a:rPr lang="ko-KR" b="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제공을 </a:t>
            </a: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통한 관광객 유치</a:t>
            </a:r>
            <a:endParaRPr lang="en-US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6040" indent="-17604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여행 장려로 지역 경제 </a:t>
            </a:r>
            <a:r>
              <a:rPr lang="ko-KR" altLang="en-US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관광 산업 </a:t>
            </a: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활성화 촉진</a:t>
            </a:r>
            <a:endParaRPr lang="en-US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6040" indent="-17604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 관련 </a:t>
            </a:r>
            <a:r>
              <a:rPr 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확장형 </a:t>
            </a:r>
            <a:r>
              <a:rPr lang="en-US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SW</a:t>
            </a:r>
            <a:r>
              <a:rPr lang="en-US" alt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비즈니스 모델</a:t>
            </a:r>
            <a:r>
              <a:rPr lang="en-US" alt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광고</a:t>
            </a:r>
            <a:r>
              <a:rPr lang="en-US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관광상품 중개 등</a:t>
            </a:r>
            <a:r>
              <a:rPr lang="en-US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개발</a:t>
            </a:r>
            <a:endParaRPr lang="en-US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Google Shape;157;p21">
            <a:extLst>
              <a:ext uri="{FF2B5EF4-FFF2-40B4-BE49-F238E27FC236}">
                <a16:creationId xmlns:a16="http://schemas.microsoft.com/office/drawing/2014/main" id="{B5FB88B4-B7B2-1EF3-1FE8-306DC1E4DF84}"/>
              </a:ext>
            </a:extLst>
          </p:cNvPr>
          <p:cNvSpPr/>
          <p:nvPr/>
        </p:nvSpPr>
        <p:spPr>
          <a:xfrm>
            <a:off x="380306" y="4895731"/>
            <a:ext cx="1509597" cy="943493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ko-KR" sz="14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관련 연구 논문</a:t>
            </a:r>
            <a:endParaRPr lang="en-US" sz="14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4" name="Google Shape;158;p21">
            <a:extLst>
              <a:ext uri="{FF2B5EF4-FFF2-40B4-BE49-F238E27FC236}">
                <a16:creationId xmlns:a16="http://schemas.microsoft.com/office/drawing/2014/main" id="{68AAAF6C-1DED-91F6-2BC4-8150531FA014}"/>
              </a:ext>
            </a:extLst>
          </p:cNvPr>
          <p:cNvSpPr/>
          <p:nvPr/>
        </p:nvSpPr>
        <p:spPr>
          <a:xfrm>
            <a:off x="1984905" y="4895731"/>
            <a:ext cx="2176841" cy="943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sz="12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관광지 이미지와 인식차이 </a:t>
            </a:r>
            <a:endParaRPr lang="en-US" altLang="ko-KR" sz="1200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sz="12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관광단지의 효율적 개발 방안에 대한 연구 논문 참고</a:t>
            </a:r>
            <a:endParaRPr lang="en-US" sz="120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60EED21-6A2C-38A5-BA94-97020FA49564}"/>
              </a:ext>
            </a:extLst>
          </p:cNvPr>
          <p:cNvSpPr/>
          <p:nvPr/>
        </p:nvSpPr>
        <p:spPr>
          <a:xfrm>
            <a:off x="4449105" y="3562760"/>
            <a:ext cx="409698" cy="1255961"/>
          </a:xfrm>
          <a:prstGeom prst="rightArrow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9482733-5D4D-E701-E1E8-95F5409DBAE3}"/>
              </a:ext>
            </a:extLst>
          </p:cNvPr>
          <p:cNvSpPr/>
          <p:nvPr/>
        </p:nvSpPr>
        <p:spPr>
          <a:xfrm>
            <a:off x="7858201" y="3562760"/>
            <a:ext cx="409698" cy="1255961"/>
          </a:xfrm>
          <a:prstGeom prst="rightArrow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Google Shape;148;p21">
            <a:extLst>
              <a:ext uri="{FF2B5EF4-FFF2-40B4-BE49-F238E27FC236}">
                <a16:creationId xmlns:a16="http://schemas.microsoft.com/office/drawing/2014/main" id="{FB86EBB5-A481-A739-A85A-1BD43D409630}"/>
              </a:ext>
            </a:extLst>
          </p:cNvPr>
          <p:cNvCxnSpPr>
            <a:cxnSpLocks/>
          </p:cNvCxnSpPr>
          <p:nvPr/>
        </p:nvCxnSpPr>
        <p:spPr>
          <a:xfrm>
            <a:off x="8453590" y="2436026"/>
            <a:ext cx="3403027" cy="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28" name="Google Shape;149;p21">
            <a:extLst>
              <a:ext uri="{FF2B5EF4-FFF2-40B4-BE49-F238E27FC236}">
                <a16:creationId xmlns:a16="http://schemas.microsoft.com/office/drawing/2014/main" id="{687FAA97-3EAB-117E-1EB3-8E1FE97D091E}"/>
              </a:ext>
            </a:extLst>
          </p:cNvPr>
          <p:cNvSpPr/>
          <p:nvPr/>
        </p:nvSpPr>
        <p:spPr>
          <a:xfrm>
            <a:off x="9444744" y="1887196"/>
            <a:ext cx="1420718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altLang="en-US" sz="2400" b="1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기대 효과</a:t>
            </a:r>
            <a:endParaRPr lang="en-US" sz="2400" b="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Google Shape;139;p21">
            <a:extLst>
              <a:ext uri="{FF2B5EF4-FFF2-40B4-BE49-F238E27FC236}">
                <a16:creationId xmlns:a16="http://schemas.microsoft.com/office/drawing/2014/main" id="{9C48FD9E-56D7-BEEB-CDF3-2139C4B86240}"/>
              </a:ext>
            </a:extLst>
          </p:cNvPr>
          <p:cNvSpPr/>
          <p:nvPr/>
        </p:nvSpPr>
        <p:spPr>
          <a:xfrm>
            <a:off x="379712" y="3161322"/>
            <a:ext cx="1509597" cy="718486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ko-KR" altLang="en-US" sz="1300" b="1" strike="noStrike" spc="-1" dirty="0" err="1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크롤링</a:t>
            </a:r>
            <a:r>
              <a:rPr lang="ko-KR" altLang="en-US" sz="13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sz="13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endParaRPr lang="en-US" sz="13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Google Shape;142;p21">
            <a:extLst>
              <a:ext uri="{FF2B5EF4-FFF2-40B4-BE49-F238E27FC236}">
                <a16:creationId xmlns:a16="http://schemas.microsoft.com/office/drawing/2014/main" id="{A3E14A09-11FA-418A-170F-E1F45168B465}"/>
              </a:ext>
            </a:extLst>
          </p:cNvPr>
          <p:cNvSpPr/>
          <p:nvPr/>
        </p:nvSpPr>
        <p:spPr>
          <a:xfrm>
            <a:off x="1984311" y="3171388"/>
            <a:ext cx="2176841" cy="69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네이버 블로그</a:t>
            </a:r>
            <a:r>
              <a:rPr lang="en-US" alt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인스타그램</a:t>
            </a:r>
            <a:endParaRPr lang="en-US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88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F11B2D8-18A9-9608-7630-8420A2CA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1" strike="noStrike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sz="3200" b="1" strike="noStrike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조직 및 역할</a:t>
            </a:r>
            <a:endParaRPr lang="en-US" sz="3200" b="0" strike="noStrike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89526" y="925239"/>
            <a:ext cx="11212948" cy="4689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ko-KR" altLang="en-US" sz="23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팀</a:t>
            </a:r>
            <a:r>
              <a:rPr lang="ko-KR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장 박병준을 전체 리더로 본 시스템 구축이 진행되며</a:t>
            </a:r>
            <a:r>
              <a:rPr lang="en-US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투입 </a:t>
            </a:r>
            <a:r>
              <a:rPr lang="ko-KR" sz="2300" b="1" strike="noStrike" spc="-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인력별</a:t>
            </a:r>
            <a:r>
              <a:rPr lang="ko-KR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역할은 아래와 같</a:t>
            </a:r>
            <a:r>
              <a:rPr lang="ko-KR" altLang="en-US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음</a:t>
            </a:r>
            <a:endParaRPr lang="en-US" sz="23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2" name="Google Shape;188;p23">
            <a:extLst>
              <a:ext uri="{FF2B5EF4-FFF2-40B4-BE49-F238E27FC236}">
                <a16:creationId xmlns:a16="http://schemas.microsoft.com/office/drawing/2014/main" id="{15BFAEB3-D720-C7D7-B9B2-0D9EC1FF2DE2}"/>
              </a:ext>
            </a:extLst>
          </p:cNvPr>
          <p:cNvCxnSpPr>
            <a:cxnSpLocks/>
          </p:cNvCxnSpPr>
          <p:nvPr/>
        </p:nvCxnSpPr>
        <p:spPr>
          <a:xfrm>
            <a:off x="1372552" y="2832475"/>
            <a:ext cx="9301839" cy="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3" name="Google Shape;189;p23">
            <a:extLst>
              <a:ext uri="{FF2B5EF4-FFF2-40B4-BE49-F238E27FC236}">
                <a16:creationId xmlns:a16="http://schemas.microsoft.com/office/drawing/2014/main" id="{11DFD65D-4FCE-1D63-854E-659CCDB094E0}"/>
              </a:ext>
            </a:extLst>
          </p:cNvPr>
          <p:cNvSpPr/>
          <p:nvPr/>
        </p:nvSpPr>
        <p:spPr>
          <a:xfrm>
            <a:off x="4359834" y="2051696"/>
            <a:ext cx="3467981" cy="398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28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조직도</a:t>
            </a:r>
            <a:endParaRPr lang="en-US" sz="28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D2F423-8249-208C-7FA1-462260741965}"/>
              </a:ext>
            </a:extLst>
          </p:cNvPr>
          <p:cNvGrpSpPr/>
          <p:nvPr/>
        </p:nvGrpSpPr>
        <p:grpSpPr>
          <a:xfrm>
            <a:off x="1404850" y="4062292"/>
            <a:ext cx="9382299" cy="1610374"/>
            <a:chOff x="994941" y="3926647"/>
            <a:chExt cx="9382299" cy="16103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2F6D91E-3DF3-2FF4-7342-BEB96D9EB012}"/>
                </a:ext>
              </a:extLst>
            </p:cNvPr>
            <p:cNvGrpSpPr/>
            <p:nvPr/>
          </p:nvGrpSpPr>
          <p:grpSpPr>
            <a:xfrm>
              <a:off x="5772513" y="3933215"/>
              <a:ext cx="2231280" cy="1593777"/>
              <a:chOff x="4304701" y="4708269"/>
              <a:chExt cx="2231280" cy="1593777"/>
            </a:xfrm>
          </p:grpSpPr>
          <p:sp>
            <p:nvSpPr>
              <p:cNvPr id="22" name="Google Shape;206;p23">
                <a:extLst>
                  <a:ext uri="{FF2B5EF4-FFF2-40B4-BE49-F238E27FC236}">
                    <a16:creationId xmlns:a16="http://schemas.microsoft.com/office/drawing/2014/main" id="{4126D8A1-621D-D3E4-A34D-24DA40F7C0D2}"/>
                  </a:ext>
                </a:extLst>
              </p:cNvPr>
              <p:cNvSpPr/>
              <p:nvPr/>
            </p:nvSpPr>
            <p:spPr>
              <a:xfrm>
                <a:off x="4304701" y="5225709"/>
                <a:ext cx="2229840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z="1300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워크 스페이스 관리</a:t>
                </a:r>
                <a:endParaRPr lang="en-US" altLang="ko-KR" sz="13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z="1300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데이터 필터링</a:t>
                </a:r>
                <a:endParaRPr lang="en-US" altLang="ko-KR" sz="1300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텍스트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23" name="Google Shape;197;p23">
                <a:extLst>
                  <a:ext uri="{FF2B5EF4-FFF2-40B4-BE49-F238E27FC236}">
                    <a16:creationId xmlns:a16="http://schemas.microsoft.com/office/drawing/2014/main" id="{11D6F4C2-BFF2-9BF7-2AFB-D4E4F6803C14}"/>
                  </a:ext>
                </a:extLst>
              </p:cNvPr>
              <p:cNvSpPr/>
              <p:nvPr/>
            </p:nvSpPr>
            <p:spPr>
              <a:xfrm>
                <a:off x="4304701" y="4708269"/>
                <a:ext cx="2231280" cy="521799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ko-KR" sz="1600" b="1" strike="noStrike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신민수</a:t>
                </a:r>
                <a:endParaRPr lang="en-US" sz="110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F17706-C2AD-659C-4A4F-3D15688C4087}"/>
                </a:ext>
              </a:extLst>
            </p:cNvPr>
            <p:cNvGrpSpPr/>
            <p:nvPr/>
          </p:nvGrpSpPr>
          <p:grpSpPr>
            <a:xfrm>
              <a:off x="3382283" y="3926647"/>
              <a:ext cx="2231280" cy="1610374"/>
              <a:chOff x="6649021" y="4708269"/>
              <a:chExt cx="2231280" cy="1610374"/>
            </a:xfrm>
          </p:grpSpPr>
          <p:sp>
            <p:nvSpPr>
              <p:cNvPr id="20" name="Google Shape;209;p23">
                <a:extLst>
                  <a:ext uri="{FF2B5EF4-FFF2-40B4-BE49-F238E27FC236}">
                    <a16:creationId xmlns:a16="http://schemas.microsoft.com/office/drawing/2014/main" id="{28DE7DA4-DBA6-5217-E75C-F4FD928A5807}"/>
                  </a:ext>
                </a:extLst>
              </p:cNvPr>
              <p:cNvSpPr/>
              <p:nvPr/>
            </p:nvSpPr>
            <p:spPr>
              <a:xfrm>
                <a:off x="6649021" y="4708269"/>
                <a:ext cx="2231280" cy="537699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ko-KR" sz="1600" b="1" strike="noStrike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이재상</a:t>
                </a:r>
                <a:endParaRPr lang="en-US" sz="105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21" name="Google Shape;206;p23">
                <a:extLst>
                  <a:ext uri="{FF2B5EF4-FFF2-40B4-BE49-F238E27FC236}">
                    <a16:creationId xmlns:a16="http://schemas.microsoft.com/office/drawing/2014/main" id="{5020079F-325B-F03B-5482-282D5B5D03D6}"/>
                  </a:ext>
                </a:extLst>
              </p:cNvPr>
              <p:cNvSpPr/>
              <p:nvPr/>
            </p:nvSpPr>
            <p:spPr>
              <a:xfrm>
                <a:off x="6649696" y="5242306"/>
                <a:ext cx="2229840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프로젝트 계획서 제작</a:t>
                </a:r>
                <a:endParaRPr lang="en-US" altLang="ko-KR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데이터 수집</a:t>
                </a:r>
                <a:endParaRPr lang="en-US" altLang="ko-KR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이미지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379CFA-4682-5300-2CB7-A650A5310FC6}"/>
                </a:ext>
              </a:extLst>
            </p:cNvPr>
            <p:cNvGrpSpPr/>
            <p:nvPr/>
          </p:nvGrpSpPr>
          <p:grpSpPr>
            <a:xfrm>
              <a:off x="8145960" y="3941006"/>
              <a:ext cx="2231280" cy="1584109"/>
              <a:chOff x="1903141" y="4713349"/>
              <a:chExt cx="2231280" cy="1584109"/>
            </a:xfrm>
          </p:grpSpPr>
          <p:sp>
            <p:nvSpPr>
              <p:cNvPr id="18" name="Google Shape;204;p23">
                <a:extLst>
                  <a:ext uri="{FF2B5EF4-FFF2-40B4-BE49-F238E27FC236}">
                    <a16:creationId xmlns:a16="http://schemas.microsoft.com/office/drawing/2014/main" id="{0D2F77DE-3429-192A-BF49-BD495F427CCE}"/>
                  </a:ext>
                </a:extLst>
              </p:cNvPr>
              <p:cNvSpPr/>
              <p:nvPr/>
            </p:nvSpPr>
            <p:spPr>
              <a:xfrm>
                <a:off x="1903141" y="4713349"/>
                <a:ext cx="2231280" cy="507771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-US" sz="1100" b="1" strike="noStrike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r>
                  <a:rPr lang="ko-KR" sz="1600" b="1" strike="noStrike" spc="-1" dirty="0" err="1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허채범</a:t>
                </a:r>
                <a:endParaRPr lang="en-US" sz="110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9" name="Google Shape;206;p23">
                <a:extLst>
                  <a:ext uri="{FF2B5EF4-FFF2-40B4-BE49-F238E27FC236}">
                    <a16:creationId xmlns:a16="http://schemas.microsoft.com/office/drawing/2014/main" id="{A72B358A-BC56-57D1-E5A8-00305384ED9D}"/>
                  </a:ext>
                </a:extLst>
              </p:cNvPr>
              <p:cNvSpPr/>
              <p:nvPr/>
            </p:nvSpPr>
            <p:spPr>
              <a:xfrm>
                <a:off x="1908699" y="5221121"/>
                <a:ext cx="2224086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당일 회의록 작성</a:t>
                </a:r>
                <a:endParaRPr lang="en-US" altLang="ko-KR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트렌드 분석</a:t>
                </a:r>
                <a:endParaRPr lang="en-US" altLang="ko-KR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텍스트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FDBBD0-8320-DCD8-CFE9-AF7DBF193603}"/>
                </a:ext>
              </a:extLst>
            </p:cNvPr>
            <p:cNvGrpSpPr/>
            <p:nvPr/>
          </p:nvGrpSpPr>
          <p:grpSpPr>
            <a:xfrm>
              <a:off x="994941" y="3935979"/>
              <a:ext cx="2231477" cy="1587521"/>
              <a:chOff x="1498590" y="3045223"/>
              <a:chExt cx="2231477" cy="1587521"/>
            </a:xfrm>
          </p:grpSpPr>
          <p:sp>
            <p:nvSpPr>
              <p:cNvPr id="16" name="Google Shape;194;p23">
                <a:extLst>
                  <a:ext uri="{FF2B5EF4-FFF2-40B4-BE49-F238E27FC236}">
                    <a16:creationId xmlns:a16="http://schemas.microsoft.com/office/drawing/2014/main" id="{767DEDA3-24E4-103C-615A-DE8F216B86DF}"/>
                  </a:ext>
                </a:extLst>
              </p:cNvPr>
              <p:cNvSpPr/>
              <p:nvPr/>
            </p:nvSpPr>
            <p:spPr>
              <a:xfrm>
                <a:off x="1500227" y="3556407"/>
                <a:ext cx="2229840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전반적 문서화 작업</a:t>
                </a:r>
                <a:endParaRPr lang="en-US" altLang="ko-KR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데이터 저장 및 관리</a:t>
                </a:r>
                <a:endParaRPr lang="en-US" altLang="ko-KR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이미지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7" name="Google Shape;197;p23">
                <a:extLst>
                  <a:ext uri="{FF2B5EF4-FFF2-40B4-BE49-F238E27FC236}">
                    <a16:creationId xmlns:a16="http://schemas.microsoft.com/office/drawing/2014/main" id="{7A638F3C-025B-61E3-343E-BE8D4136B4AF}"/>
                  </a:ext>
                </a:extLst>
              </p:cNvPr>
              <p:cNvSpPr/>
              <p:nvPr/>
            </p:nvSpPr>
            <p:spPr>
              <a:xfrm>
                <a:off x="1498590" y="3045223"/>
                <a:ext cx="2229840" cy="496800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ko-KR" altLang="en-US" sz="1600" b="1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박병준</a:t>
                </a:r>
                <a:endParaRPr lang="en-US" sz="160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53A8FC-91AE-42FD-DCBA-860D5CBAFAC5}"/>
              </a:ext>
            </a:extLst>
          </p:cNvPr>
          <p:cNvGrpSpPr/>
          <p:nvPr/>
        </p:nvGrpSpPr>
        <p:grpSpPr>
          <a:xfrm>
            <a:off x="2519770" y="3382698"/>
            <a:ext cx="7148110" cy="679595"/>
            <a:chOff x="2160730" y="3536302"/>
            <a:chExt cx="7148110" cy="679595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ACF6233-AB74-462D-B3D6-6CDB8D67B8BB}"/>
                </a:ext>
              </a:extLst>
            </p:cNvPr>
            <p:cNvCxnSpPr/>
            <p:nvPr/>
          </p:nvCxnSpPr>
          <p:spPr>
            <a:xfrm>
              <a:off x="2160730" y="3536302"/>
              <a:ext cx="7148110" cy="0"/>
            </a:xfrm>
            <a:prstGeom prst="line">
              <a:avLst/>
            </a:prstGeom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3C756D5-8073-7321-85CA-AF50DA2F8F3F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2160730" y="3536302"/>
              <a:ext cx="0" cy="67959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0B26C5B-DE9C-D651-3259-A47F9AB50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8648" y="3536302"/>
              <a:ext cx="10192" cy="67026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E4B8127-7CC1-142E-9223-3176666EE579}"/>
                </a:ext>
              </a:extLst>
            </p:cNvPr>
            <p:cNvCxnSpPr>
              <a:cxnSpLocks/>
            </p:cNvCxnSpPr>
            <p:nvPr/>
          </p:nvCxnSpPr>
          <p:spPr>
            <a:xfrm>
              <a:off x="6938302" y="3536302"/>
              <a:ext cx="0" cy="67026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6C74A0A-0FA0-C56D-8016-F095239B24B8}"/>
                </a:ext>
              </a:extLst>
            </p:cNvPr>
            <p:cNvCxnSpPr>
              <a:cxnSpLocks/>
            </p:cNvCxnSpPr>
            <p:nvPr/>
          </p:nvCxnSpPr>
          <p:spPr>
            <a:xfrm>
              <a:off x="4557214" y="3536302"/>
              <a:ext cx="0" cy="67026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1572125" y="1491916"/>
            <a:ext cx="9047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요구사항 정의서</a:t>
            </a:r>
            <a:endParaRPr lang="en-US" altLang="ko-KR" sz="7200" dirty="0"/>
          </a:p>
          <a:p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3194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1572125" y="1491916"/>
            <a:ext cx="9047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상세기능 설명서</a:t>
            </a:r>
            <a:endParaRPr lang="en-US" altLang="ko-KR" sz="7200" dirty="0"/>
          </a:p>
          <a:p>
            <a:r>
              <a:rPr lang="en-US" altLang="ko-KR" sz="7200" dirty="0"/>
              <a:t>- </a:t>
            </a:r>
            <a:r>
              <a:rPr lang="ko-KR" altLang="en-US" sz="7200" dirty="0"/>
              <a:t>이를 바탕으로</a:t>
            </a:r>
            <a:r>
              <a:rPr lang="en-US" altLang="ko-KR" sz="7200" dirty="0"/>
              <a:t>~ </a:t>
            </a:r>
            <a:r>
              <a:rPr lang="ko-KR" altLang="en-US" sz="7200" dirty="0"/>
              <a:t>구성도를 나타낸 것이</a:t>
            </a:r>
          </a:p>
        </p:txBody>
      </p:sp>
    </p:spTree>
    <p:extLst>
      <p:ext uri="{BB962C8B-B14F-4D97-AF65-F5344CB8AC3E}">
        <p14:creationId xmlns:p14="http://schemas.microsoft.com/office/powerpoint/2010/main" val="321487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616055-E9D1-4BC4-A74D-A9E83809C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D99254-B04D-50BC-6E58-EE40D306BE6F}"/>
              </a:ext>
            </a:extLst>
          </p:cNvPr>
          <p:cNvSpPr/>
          <p:nvPr/>
        </p:nvSpPr>
        <p:spPr>
          <a:xfrm>
            <a:off x="2351307" y="2202874"/>
            <a:ext cx="8797339" cy="3325090"/>
          </a:xfrm>
          <a:prstGeom prst="roundRect">
            <a:avLst>
              <a:gd name="adj" fmla="val 101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핫플레이스</a:t>
            </a:r>
            <a:r>
              <a:rPr lang="ko-KR" altLang="en-US" sz="24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검색 및 추천 시스템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8CC1B3-09CB-FD48-A873-E89C08E46D7C}"/>
              </a:ext>
            </a:extLst>
          </p:cNvPr>
          <p:cNvSpPr/>
          <p:nvPr/>
        </p:nvSpPr>
        <p:spPr>
          <a:xfrm>
            <a:off x="2407854" y="3092171"/>
            <a:ext cx="1588519" cy="1915180"/>
          </a:xfrm>
          <a:prstGeom prst="roundRect">
            <a:avLst>
              <a:gd name="adj" fmla="val 1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인터페이스</a:t>
            </a: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구성도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D820F4-F47A-0EF0-6E66-E078A0C35D01}"/>
              </a:ext>
            </a:extLst>
          </p:cNvPr>
          <p:cNvSpPr/>
          <p:nvPr/>
        </p:nvSpPr>
        <p:spPr>
          <a:xfrm>
            <a:off x="2499336" y="3510600"/>
            <a:ext cx="360314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65D571-26CE-5B27-8105-488C8038741E}"/>
              </a:ext>
            </a:extLst>
          </p:cNvPr>
          <p:cNvSpPr/>
          <p:nvPr/>
        </p:nvSpPr>
        <p:spPr>
          <a:xfrm>
            <a:off x="4643392" y="3092172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181079-2D0F-6743-9FB5-19AC0FD176FC}"/>
              </a:ext>
            </a:extLst>
          </p:cNvPr>
          <p:cNvSpPr/>
          <p:nvPr/>
        </p:nvSpPr>
        <p:spPr>
          <a:xfrm>
            <a:off x="2925046" y="3501832"/>
            <a:ext cx="360314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50C7F4-36E2-B04F-CAF2-3DEE5B6A9121}"/>
              </a:ext>
            </a:extLst>
          </p:cNvPr>
          <p:cNvSpPr/>
          <p:nvPr/>
        </p:nvSpPr>
        <p:spPr>
          <a:xfrm>
            <a:off x="3345447" y="3510600"/>
            <a:ext cx="566470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45B1F5-879F-3B06-45EB-62AC38F690A3}"/>
              </a:ext>
            </a:extLst>
          </p:cNvPr>
          <p:cNvSpPr/>
          <p:nvPr/>
        </p:nvSpPr>
        <p:spPr>
          <a:xfrm>
            <a:off x="2499336" y="4143704"/>
            <a:ext cx="1412581" cy="74540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결과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3609FE-2CF4-4DC2-0F1B-C5BE8C09798D}"/>
              </a:ext>
            </a:extLst>
          </p:cNvPr>
          <p:cNvSpPr/>
          <p:nvPr/>
        </p:nvSpPr>
        <p:spPr>
          <a:xfrm>
            <a:off x="6015398" y="3092173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DB</a:t>
            </a:r>
            <a:endParaRPr lang="ko-KR" alt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31A38F-1988-387D-7AA0-051BFD33D7ED}"/>
              </a:ext>
            </a:extLst>
          </p:cNvPr>
          <p:cNvSpPr/>
          <p:nvPr/>
        </p:nvSpPr>
        <p:spPr>
          <a:xfrm>
            <a:off x="7372350" y="3092174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필터링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90846A-D42D-F829-C4AF-064A4A57A3D8}"/>
              </a:ext>
            </a:extLst>
          </p:cNvPr>
          <p:cNvSpPr/>
          <p:nvPr/>
        </p:nvSpPr>
        <p:spPr>
          <a:xfrm>
            <a:off x="8713194" y="3092175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8915E-D13F-8AED-B3F5-FF745924E8D4}"/>
              </a:ext>
            </a:extLst>
          </p:cNvPr>
          <p:cNvSpPr/>
          <p:nvPr/>
        </p:nvSpPr>
        <p:spPr>
          <a:xfrm>
            <a:off x="10077792" y="3092171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4DEB-5864-6E85-EB31-1A80BCCBF94F}"/>
              </a:ext>
            </a:extLst>
          </p:cNvPr>
          <p:cNvSpPr txBox="1"/>
          <p:nvPr/>
        </p:nvSpPr>
        <p:spPr>
          <a:xfrm>
            <a:off x="-2247" y="4381300"/>
            <a:ext cx="8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EB6818-2A4E-3D97-E908-C63C31597C9A}"/>
              </a:ext>
            </a:extLst>
          </p:cNvPr>
          <p:cNvCxnSpPr>
            <a:cxnSpLocks/>
          </p:cNvCxnSpPr>
          <p:nvPr/>
        </p:nvCxnSpPr>
        <p:spPr>
          <a:xfrm>
            <a:off x="4053743" y="3873258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D0DFD2E-FBE3-F23F-0AF0-769D7273A9EF}"/>
              </a:ext>
            </a:extLst>
          </p:cNvPr>
          <p:cNvCxnSpPr>
            <a:cxnSpLocks/>
          </p:cNvCxnSpPr>
          <p:nvPr/>
        </p:nvCxnSpPr>
        <p:spPr>
          <a:xfrm flipH="1">
            <a:off x="4026679" y="420157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68C9CB9-F16C-EFE5-6142-C4972426C65C}"/>
              </a:ext>
            </a:extLst>
          </p:cNvPr>
          <p:cNvCxnSpPr>
            <a:cxnSpLocks/>
          </p:cNvCxnSpPr>
          <p:nvPr/>
        </p:nvCxnSpPr>
        <p:spPr>
          <a:xfrm>
            <a:off x="5413160" y="3874921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76278E-1343-19E1-B2A1-C840C8E24EC9}"/>
              </a:ext>
            </a:extLst>
          </p:cNvPr>
          <p:cNvCxnSpPr>
            <a:cxnSpLocks/>
          </p:cNvCxnSpPr>
          <p:nvPr/>
        </p:nvCxnSpPr>
        <p:spPr>
          <a:xfrm flipH="1">
            <a:off x="5376952" y="4203237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A6B7AA-86A0-C6B0-0ABB-BC45718B55FF}"/>
              </a:ext>
            </a:extLst>
          </p:cNvPr>
          <p:cNvCxnSpPr>
            <a:cxnSpLocks/>
          </p:cNvCxnSpPr>
          <p:nvPr/>
        </p:nvCxnSpPr>
        <p:spPr>
          <a:xfrm flipH="1">
            <a:off x="6759263" y="4023180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EBB250-0375-37D4-3097-ABDBCE8D952F}"/>
              </a:ext>
            </a:extLst>
          </p:cNvPr>
          <p:cNvCxnSpPr>
            <a:cxnSpLocks/>
          </p:cNvCxnSpPr>
          <p:nvPr/>
        </p:nvCxnSpPr>
        <p:spPr>
          <a:xfrm flipH="1">
            <a:off x="8098038" y="404470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F9D3DF-ECB6-02A1-C808-29B51E37A834}"/>
              </a:ext>
            </a:extLst>
          </p:cNvPr>
          <p:cNvCxnSpPr>
            <a:cxnSpLocks/>
          </p:cNvCxnSpPr>
          <p:nvPr/>
        </p:nvCxnSpPr>
        <p:spPr>
          <a:xfrm flipH="1">
            <a:off x="9466358" y="404470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5E5C2D-6232-8FFC-EF17-F803E30C3B0C}"/>
              </a:ext>
            </a:extLst>
          </p:cNvPr>
          <p:cNvSpPr/>
          <p:nvPr/>
        </p:nvSpPr>
        <p:spPr>
          <a:xfrm>
            <a:off x="11416930" y="2202874"/>
            <a:ext cx="655073" cy="332509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외부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24088D-7361-E1E4-51EB-115C75C54F82}"/>
              </a:ext>
            </a:extLst>
          </p:cNvPr>
          <p:cNvSpPr txBox="1"/>
          <p:nvPr/>
        </p:nvSpPr>
        <p:spPr>
          <a:xfrm>
            <a:off x="816639" y="2709092"/>
            <a:ext cx="13808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입력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카테고리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위치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76720-E459-B2CD-D1A8-0DE39AB75D04}"/>
              </a:ext>
            </a:extLst>
          </p:cNvPr>
          <p:cNvSpPr txBox="1"/>
          <p:nvPr/>
        </p:nvSpPr>
        <p:spPr>
          <a:xfrm>
            <a:off x="775172" y="4340389"/>
            <a:ext cx="15053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 코스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2" name="그래픽 51" descr="남자 윤곽선">
            <a:extLst>
              <a:ext uri="{FF2B5EF4-FFF2-40B4-BE49-F238E27FC236}">
                <a16:creationId xmlns:a16="http://schemas.microsoft.com/office/drawing/2014/main" id="{6850ED41-4118-634D-A1E8-345F1729A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90" r="26181"/>
          <a:stretch/>
        </p:blipFill>
        <p:spPr>
          <a:xfrm>
            <a:off x="101622" y="3018236"/>
            <a:ext cx="646436" cy="136306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C2FDE8-91A7-55BA-3343-4FB9EF24BEC6}"/>
              </a:ext>
            </a:extLst>
          </p:cNvPr>
          <p:cNvCxnSpPr>
            <a:cxnSpLocks/>
          </p:cNvCxnSpPr>
          <p:nvPr/>
        </p:nvCxnSpPr>
        <p:spPr>
          <a:xfrm>
            <a:off x="825330" y="3788955"/>
            <a:ext cx="13960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45D262-4257-8E2F-BB91-1C08F50D114A}"/>
              </a:ext>
            </a:extLst>
          </p:cNvPr>
          <p:cNvCxnSpPr>
            <a:cxnSpLocks/>
          </p:cNvCxnSpPr>
          <p:nvPr/>
        </p:nvCxnSpPr>
        <p:spPr>
          <a:xfrm flipH="1">
            <a:off x="816640" y="4117937"/>
            <a:ext cx="13808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C7F5DE-C0EF-56A2-17C1-DCA7B366DF84}"/>
              </a:ext>
            </a:extLst>
          </p:cNvPr>
          <p:cNvCxnSpPr>
            <a:cxnSpLocks/>
          </p:cNvCxnSpPr>
          <p:nvPr/>
        </p:nvCxnSpPr>
        <p:spPr>
          <a:xfrm flipH="1">
            <a:off x="10824354" y="404099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5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1E917D-AA3A-F722-879E-8C2358E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D99254-B04D-50BC-6E58-EE40D306BE6F}"/>
              </a:ext>
            </a:extLst>
          </p:cNvPr>
          <p:cNvSpPr/>
          <p:nvPr/>
        </p:nvSpPr>
        <p:spPr>
          <a:xfrm>
            <a:off x="2351307" y="2202874"/>
            <a:ext cx="8797339" cy="3325090"/>
          </a:xfrm>
          <a:prstGeom prst="roundRect">
            <a:avLst>
              <a:gd name="adj" fmla="val 101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핫플레이스</a:t>
            </a:r>
            <a:r>
              <a:rPr lang="ko-KR" altLang="en-US" sz="24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검색 및 추천 시스템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8CC1B3-09CB-FD48-A873-E89C08E46D7C}"/>
              </a:ext>
            </a:extLst>
          </p:cNvPr>
          <p:cNvSpPr/>
          <p:nvPr/>
        </p:nvSpPr>
        <p:spPr>
          <a:xfrm>
            <a:off x="2407854" y="3092171"/>
            <a:ext cx="1588519" cy="1915180"/>
          </a:xfrm>
          <a:prstGeom prst="roundRect">
            <a:avLst>
              <a:gd name="adj" fmla="val 1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인터페이스</a:t>
            </a: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구성도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D820F4-F47A-0EF0-6E66-E078A0C35D01}"/>
              </a:ext>
            </a:extLst>
          </p:cNvPr>
          <p:cNvSpPr/>
          <p:nvPr/>
        </p:nvSpPr>
        <p:spPr>
          <a:xfrm>
            <a:off x="2499336" y="3510600"/>
            <a:ext cx="360314" cy="562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65D571-26CE-5B27-8105-488C8038741E}"/>
              </a:ext>
            </a:extLst>
          </p:cNvPr>
          <p:cNvSpPr/>
          <p:nvPr/>
        </p:nvSpPr>
        <p:spPr>
          <a:xfrm>
            <a:off x="4643392" y="3092172"/>
            <a:ext cx="702542" cy="1825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181079-2D0F-6743-9FB5-19AC0FD176FC}"/>
              </a:ext>
            </a:extLst>
          </p:cNvPr>
          <p:cNvSpPr/>
          <p:nvPr/>
        </p:nvSpPr>
        <p:spPr>
          <a:xfrm>
            <a:off x="2925046" y="3501832"/>
            <a:ext cx="360314" cy="562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50C7F4-36E2-B04F-CAF2-3DEE5B6A9121}"/>
              </a:ext>
            </a:extLst>
          </p:cNvPr>
          <p:cNvSpPr/>
          <p:nvPr/>
        </p:nvSpPr>
        <p:spPr>
          <a:xfrm>
            <a:off x="3345447" y="3510600"/>
            <a:ext cx="566470" cy="562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45B1F5-879F-3B06-45EB-62AC38F690A3}"/>
              </a:ext>
            </a:extLst>
          </p:cNvPr>
          <p:cNvSpPr/>
          <p:nvPr/>
        </p:nvSpPr>
        <p:spPr>
          <a:xfrm>
            <a:off x="2499336" y="4143704"/>
            <a:ext cx="1412581" cy="745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결과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3609FE-2CF4-4DC2-0F1B-C5BE8C09798D}"/>
              </a:ext>
            </a:extLst>
          </p:cNvPr>
          <p:cNvSpPr/>
          <p:nvPr/>
        </p:nvSpPr>
        <p:spPr>
          <a:xfrm>
            <a:off x="6015398" y="3092173"/>
            <a:ext cx="702542" cy="1825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DB</a:t>
            </a:r>
            <a:endParaRPr lang="ko-KR" alt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31A38F-1988-387D-7AA0-051BFD33D7ED}"/>
              </a:ext>
            </a:extLst>
          </p:cNvPr>
          <p:cNvSpPr/>
          <p:nvPr/>
        </p:nvSpPr>
        <p:spPr>
          <a:xfrm>
            <a:off x="7372350" y="3092174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필터링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90846A-D42D-F829-C4AF-064A4A57A3D8}"/>
              </a:ext>
            </a:extLst>
          </p:cNvPr>
          <p:cNvSpPr/>
          <p:nvPr/>
        </p:nvSpPr>
        <p:spPr>
          <a:xfrm>
            <a:off x="8713194" y="3092175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8915E-D13F-8AED-B3F5-FF745924E8D4}"/>
              </a:ext>
            </a:extLst>
          </p:cNvPr>
          <p:cNvSpPr/>
          <p:nvPr/>
        </p:nvSpPr>
        <p:spPr>
          <a:xfrm>
            <a:off x="10077792" y="3092171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4DEB-5864-6E85-EB31-1A80BCCBF94F}"/>
              </a:ext>
            </a:extLst>
          </p:cNvPr>
          <p:cNvSpPr txBox="1"/>
          <p:nvPr/>
        </p:nvSpPr>
        <p:spPr>
          <a:xfrm>
            <a:off x="-2247" y="4381300"/>
            <a:ext cx="8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EB6818-2A4E-3D97-E908-C63C31597C9A}"/>
              </a:ext>
            </a:extLst>
          </p:cNvPr>
          <p:cNvCxnSpPr>
            <a:cxnSpLocks/>
          </p:cNvCxnSpPr>
          <p:nvPr/>
        </p:nvCxnSpPr>
        <p:spPr>
          <a:xfrm>
            <a:off x="4053743" y="3873258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D0DFD2E-FBE3-F23F-0AF0-769D7273A9EF}"/>
              </a:ext>
            </a:extLst>
          </p:cNvPr>
          <p:cNvCxnSpPr>
            <a:cxnSpLocks/>
          </p:cNvCxnSpPr>
          <p:nvPr/>
        </p:nvCxnSpPr>
        <p:spPr>
          <a:xfrm flipH="1">
            <a:off x="4026679" y="420157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68C9CB9-F16C-EFE5-6142-C4972426C65C}"/>
              </a:ext>
            </a:extLst>
          </p:cNvPr>
          <p:cNvCxnSpPr>
            <a:cxnSpLocks/>
          </p:cNvCxnSpPr>
          <p:nvPr/>
        </p:nvCxnSpPr>
        <p:spPr>
          <a:xfrm>
            <a:off x="5413160" y="3874921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76278E-1343-19E1-B2A1-C840C8E24EC9}"/>
              </a:ext>
            </a:extLst>
          </p:cNvPr>
          <p:cNvCxnSpPr>
            <a:cxnSpLocks/>
          </p:cNvCxnSpPr>
          <p:nvPr/>
        </p:nvCxnSpPr>
        <p:spPr>
          <a:xfrm flipH="1">
            <a:off x="5376952" y="4203237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A6B7AA-86A0-C6B0-0ABB-BC45718B55FF}"/>
              </a:ext>
            </a:extLst>
          </p:cNvPr>
          <p:cNvCxnSpPr>
            <a:cxnSpLocks/>
          </p:cNvCxnSpPr>
          <p:nvPr/>
        </p:nvCxnSpPr>
        <p:spPr>
          <a:xfrm flipH="1">
            <a:off x="6759263" y="4023180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EBB250-0375-37D4-3097-ABDBCE8D952F}"/>
              </a:ext>
            </a:extLst>
          </p:cNvPr>
          <p:cNvCxnSpPr>
            <a:cxnSpLocks/>
          </p:cNvCxnSpPr>
          <p:nvPr/>
        </p:nvCxnSpPr>
        <p:spPr>
          <a:xfrm flipH="1">
            <a:off x="8098038" y="404470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F9D3DF-ECB6-02A1-C808-29B51E37A834}"/>
              </a:ext>
            </a:extLst>
          </p:cNvPr>
          <p:cNvCxnSpPr>
            <a:cxnSpLocks/>
          </p:cNvCxnSpPr>
          <p:nvPr/>
        </p:nvCxnSpPr>
        <p:spPr>
          <a:xfrm flipH="1">
            <a:off x="9466358" y="404470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5E5C2D-6232-8FFC-EF17-F803E30C3B0C}"/>
              </a:ext>
            </a:extLst>
          </p:cNvPr>
          <p:cNvSpPr/>
          <p:nvPr/>
        </p:nvSpPr>
        <p:spPr>
          <a:xfrm>
            <a:off x="11416930" y="2202874"/>
            <a:ext cx="655073" cy="332509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외부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24088D-7361-E1E4-51EB-115C75C54F82}"/>
              </a:ext>
            </a:extLst>
          </p:cNvPr>
          <p:cNvSpPr txBox="1"/>
          <p:nvPr/>
        </p:nvSpPr>
        <p:spPr>
          <a:xfrm>
            <a:off x="816639" y="2709092"/>
            <a:ext cx="13808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입력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카테고리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위치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76720-E459-B2CD-D1A8-0DE39AB75D04}"/>
              </a:ext>
            </a:extLst>
          </p:cNvPr>
          <p:cNvSpPr txBox="1"/>
          <p:nvPr/>
        </p:nvSpPr>
        <p:spPr>
          <a:xfrm>
            <a:off x="775172" y="4340389"/>
            <a:ext cx="15053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 코스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2" name="그래픽 51" descr="남자 윤곽선">
            <a:extLst>
              <a:ext uri="{FF2B5EF4-FFF2-40B4-BE49-F238E27FC236}">
                <a16:creationId xmlns:a16="http://schemas.microsoft.com/office/drawing/2014/main" id="{6850ED41-4118-634D-A1E8-345F1729A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90" r="26181"/>
          <a:stretch/>
        </p:blipFill>
        <p:spPr>
          <a:xfrm>
            <a:off x="101622" y="3018236"/>
            <a:ext cx="646436" cy="136306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C2FDE8-91A7-55BA-3343-4FB9EF24BEC6}"/>
              </a:ext>
            </a:extLst>
          </p:cNvPr>
          <p:cNvCxnSpPr>
            <a:cxnSpLocks/>
          </p:cNvCxnSpPr>
          <p:nvPr/>
        </p:nvCxnSpPr>
        <p:spPr>
          <a:xfrm>
            <a:off x="825330" y="3788955"/>
            <a:ext cx="13960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45D262-4257-8E2F-BB91-1C08F50D114A}"/>
              </a:ext>
            </a:extLst>
          </p:cNvPr>
          <p:cNvCxnSpPr>
            <a:cxnSpLocks/>
          </p:cNvCxnSpPr>
          <p:nvPr/>
        </p:nvCxnSpPr>
        <p:spPr>
          <a:xfrm flipH="1">
            <a:off x="816640" y="4117937"/>
            <a:ext cx="13808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C7F5DE-C0EF-56A2-17C1-DCA7B366DF84}"/>
              </a:ext>
            </a:extLst>
          </p:cNvPr>
          <p:cNvCxnSpPr>
            <a:cxnSpLocks/>
          </p:cNvCxnSpPr>
          <p:nvPr/>
        </p:nvCxnSpPr>
        <p:spPr>
          <a:xfrm flipH="1">
            <a:off x="10824354" y="404099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6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146F1C-93F2-5E22-7349-19BE1A31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D99254-B04D-50BC-6E58-EE40D306BE6F}"/>
              </a:ext>
            </a:extLst>
          </p:cNvPr>
          <p:cNvSpPr/>
          <p:nvPr/>
        </p:nvSpPr>
        <p:spPr>
          <a:xfrm>
            <a:off x="2351307" y="2202874"/>
            <a:ext cx="8797339" cy="3325090"/>
          </a:xfrm>
          <a:prstGeom prst="roundRect">
            <a:avLst>
              <a:gd name="adj" fmla="val 101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핫플레이스</a:t>
            </a:r>
            <a:r>
              <a:rPr lang="ko-KR" altLang="en-US" sz="24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검색 및 추천 시스템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8CC1B3-09CB-FD48-A873-E89C08E46D7C}"/>
              </a:ext>
            </a:extLst>
          </p:cNvPr>
          <p:cNvSpPr/>
          <p:nvPr/>
        </p:nvSpPr>
        <p:spPr>
          <a:xfrm>
            <a:off x="2407854" y="3092171"/>
            <a:ext cx="1588519" cy="1915180"/>
          </a:xfrm>
          <a:prstGeom prst="roundRect">
            <a:avLst>
              <a:gd name="adj" fmla="val 1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인터페이스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D820F4-F47A-0EF0-6E66-E078A0C35D01}"/>
              </a:ext>
            </a:extLst>
          </p:cNvPr>
          <p:cNvSpPr/>
          <p:nvPr/>
        </p:nvSpPr>
        <p:spPr>
          <a:xfrm>
            <a:off x="2499336" y="3510600"/>
            <a:ext cx="360314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65D571-26CE-5B27-8105-488C8038741E}"/>
              </a:ext>
            </a:extLst>
          </p:cNvPr>
          <p:cNvSpPr/>
          <p:nvPr/>
        </p:nvSpPr>
        <p:spPr>
          <a:xfrm>
            <a:off x="4643392" y="3092172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181079-2D0F-6743-9FB5-19AC0FD176FC}"/>
              </a:ext>
            </a:extLst>
          </p:cNvPr>
          <p:cNvSpPr/>
          <p:nvPr/>
        </p:nvSpPr>
        <p:spPr>
          <a:xfrm>
            <a:off x="2925046" y="3501832"/>
            <a:ext cx="360314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50C7F4-36E2-B04F-CAF2-3DEE5B6A9121}"/>
              </a:ext>
            </a:extLst>
          </p:cNvPr>
          <p:cNvSpPr/>
          <p:nvPr/>
        </p:nvSpPr>
        <p:spPr>
          <a:xfrm>
            <a:off x="3345447" y="3510600"/>
            <a:ext cx="566470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45B1F5-879F-3B06-45EB-62AC38F690A3}"/>
              </a:ext>
            </a:extLst>
          </p:cNvPr>
          <p:cNvSpPr/>
          <p:nvPr/>
        </p:nvSpPr>
        <p:spPr>
          <a:xfrm>
            <a:off x="2499336" y="4143704"/>
            <a:ext cx="1412581" cy="74540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결과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3609FE-2CF4-4DC2-0F1B-C5BE8C09798D}"/>
              </a:ext>
            </a:extLst>
          </p:cNvPr>
          <p:cNvSpPr/>
          <p:nvPr/>
        </p:nvSpPr>
        <p:spPr>
          <a:xfrm>
            <a:off x="6015398" y="3092173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DB</a:t>
            </a:r>
            <a:endParaRPr lang="ko-KR" alt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4DEB-5864-6E85-EB31-1A80BCCBF94F}"/>
              </a:ext>
            </a:extLst>
          </p:cNvPr>
          <p:cNvSpPr txBox="1"/>
          <p:nvPr/>
        </p:nvSpPr>
        <p:spPr>
          <a:xfrm>
            <a:off x="-2247" y="4381300"/>
            <a:ext cx="8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EB6818-2A4E-3D97-E908-C63C31597C9A}"/>
              </a:ext>
            </a:extLst>
          </p:cNvPr>
          <p:cNvCxnSpPr>
            <a:cxnSpLocks/>
          </p:cNvCxnSpPr>
          <p:nvPr/>
        </p:nvCxnSpPr>
        <p:spPr>
          <a:xfrm>
            <a:off x="4053743" y="3873258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D0DFD2E-FBE3-F23F-0AF0-769D7273A9EF}"/>
              </a:ext>
            </a:extLst>
          </p:cNvPr>
          <p:cNvCxnSpPr>
            <a:cxnSpLocks/>
          </p:cNvCxnSpPr>
          <p:nvPr/>
        </p:nvCxnSpPr>
        <p:spPr>
          <a:xfrm flipH="1">
            <a:off x="4026679" y="420157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68C9CB9-F16C-EFE5-6142-C4972426C65C}"/>
              </a:ext>
            </a:extLst>
          </p:cNvPr>
          <p:cNvCxnSpPr>
            <a:cxnSpLocks/>
          </p:cNvCxnSpPr>
          <p:nvPr/>
        </p:nvCxnSpPr>
        <p:spPr>
          <a:xfrm>
            <a:off x="5413160" y="3874921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76278E-1343-19E1-B2A1-C840C8E24EC9}"/>
              </a:ext>
            </a:extLst>
          </p:cNvPr>
          <p:cNvCxnSpPr>
            <a:cxnSpLocks/>
          </p:cNvCxnSpPr>
          <p:nvPr/>
        </p:nvCxnSpPr>
        <p:spPr>
          <a:xfrm flipH="1">
            <a:off x="5376952" y="4203237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A6B7AA-86A0-C6B0-0ABB-BC45718B55FF}"/>
              </a:ext>
            </a:extLst>
          </p:cNvPr>
          <p:cNvCxnSpPr>
            <a:cxnSpLocks/>
          </p:cNvCxnSpPr>
          <p:nvPr/>
        </p:nvCxnSpPr>
        <p:spPr>
          <a:xfrm flipH="1">
            <a:off x="6759263" y="4023180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5E5C2D-6232-8FFC-EF17-F803E30C3B0C}"/>
              </a:ext>
            </a:extLst>
          </p:cNvPr>
          <p:cNvSpPr/>
          <p:nvPr/>
        </p:nvSpPr>
        <p:spPr>
          <a:xfrm>
            <a:off x="11416930" y="2202874"/>
            <a:ext cx="655073" cy="332509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외부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24088D-7361-E1E4-51EB-115C75C54F82}"/>
              </a:ext>
            </a:extLst>
          </p:cNvPr>
          <p:cNvSpPr txBox="1"/>
          <p:nvPr/>
        </p:nvSpPr>
        <p:spPr>
          <a:xfrm>
            <a:off x="816639" y="2709092"/>
            <a:ext cx="13808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입력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카테고리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위치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76720-E459-B2CD-D1A8-0DE39AB75D04}"/>
              </a:ext>
            </a:extLst>
          </p:cNvPr>
          <p:cNvSpPr txBox="1"/>
          <p:nvPr/>
        </p:nvSpPr>
        <p:spPr>
          <a:xfrm>
            <a:off x="775172" y="4340389"/>
            <a:ext cx="15053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 코스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2" name="그래픽 51" descr="남자 윤곽선">
            <a:extLst>
              <a:ext uri="{FF2B5EF4-FFF2-40B4-BE49-F238E27FC236}">
                <a16:creationId xmlns:a16="http://schemas.microsoft.com/office/drawing/2014/main" id="{6850ED41-4118-634D-A1E8-345F1729A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90" r="26181"/>
          <a:stretch/>
        </p:blipFill>
        <p:spPr>
          <a:xfrm>
            <a:off x="101622" y="3018236"/>
            <a:ext cx="646436" cy="136306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C2FDE8-91A7-55BA-3343-4FB9EF24BEC6}"/>
              </a:ext>
            </a:extLst>
          </p:cNvPr>
          <p:cNvCxnSpPr>
            <a:cxnSpLocks/>
          </p:cNvCxnSpPr>
          <p:nvPr/>
        </p:nvCxnSpPr>
        <p:spPr>
          <a:xfrm>
            <a:off x="825330" y="3788955"/>
            <a:ext cx="13960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45D262-4257-8E2F-BB91-1C08F50D114A}"/>
              </a:ext>
            </a:extLst>
          </p:cNvPr>
          <p:cNvCxnSpPr>
            <a:cxnSpLocks/>
          </p:cNvCxnSpPr>
          <p:nvPr/>
        </p:nvCxnSpPr>
        <p:spPr>
          <a:xfrm flipH="1">
            <a:off x="816640" y="4117937"/>
            <a:ext cx="13808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3CE9C3-D39F-266C-2013-32C157DE8E9B}"/>
              </a:ext>
            </a:extLst>
          </p:cNvPr>
          <p:cNvSpPr/>
          <p:nvPr/>
        </p:nvSpPr>
        <p:spPr>
          <a:xfrm>
            <a:off x="-308345" y="-618067"/>
            <a:ext cx="12593477" cy="7730067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733B1A-7C3A-CDFE-2B1E-00F64CB42692}"/>
              </a:ext>
            </a:extLst>
          </p:cNvPr>
          <p:cNvSpPr/>
          <p:nvPr/>
        </p:nvSpPr>
        <p:spPr>
          <a:xfrm>
            <a:off x="7238198" y="2756940"/>
            <a:ext cx="3756202" cy="2496450"/>
          </a:xfrm>
          <a:prstGeom prst="roundRect">
            <a:avLst>
              <a:gd name="adj" fmla="val 101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90846A-D42D-F829-C4AF-064A4A57A3D8}"/>
              </a:ext>
            </a:extLst>
          </p:cNvPr>
          <p:cNvSpPr/>
          <p:nvPr/>
        </p:nvSpPr>
        <p:spPr>
          <a:xfrm>
            <a:off x="8713194" y="3092175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8915E-D13F-8AED-B3F5-FF745924E8D4}"/>
              </a:ext>
            </a:extLst>
          </p:cNvPr>
          <p:cNvSpPr/>
          <p:nvPr/>
        </p:nvSpPr>
        <p:spPr>
          <a:xfrm>
            <a:off x="10077792" y="3092171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수집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F9D3DF-ECB6-02A1-C808-29B51E37A834}"/>
              </a:ext>
            </a:extLst>
          </p:cNvPr>
          <p:cNvCxnSpPr>
            <a:cxnSpLocks/>
          </p:cNvCxnSpPr>
          <p:nvPr/>
        </p:nvCxnSpPr>
        <p:spPr>
          <a:xfrm flipH="1">
            <a:off x="9466358" y="404470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C7F5DE-C0EF-56A2-17C1-DCA7B366DF84}"/>
              </a:ext>
            </a:extLst>
          </p:cNvPr>
          <p:cNvCxnSpPr>
            <a:cxnSpLocks/>
          </p:cNvCxnSpPr>
          <p:nvPr/>
        </p:nvCxnSpPr>
        <p:spPr>
          <a:xfrm flipH="1">
            <a:off x="10824354" y="404099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EBB250-0375-37D4-3097-ABDBCE8D952F}"/>
              </a:ext>
            </a:extLst>
          </p:cNvPr>
          <p:cNvCxnSpPr>
            <a:cxnSpLocks/>
          </p:cNvCxnSpPr>
          <p:nvPr/>
        </p:nvCxnSpPr>
        <p:spPr>
          <a:xfrm flipH="1">
            <a:off x="8098038" y="404470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31A38F-1988-387D-7AA0-051BFD33D7ED}"/>
              </a:ext>
            </a:extLst>
          </p:cNvPr>
          <p:cNvSpPr/>
          <p:nvPr/>
        </p:nvSpPr>
        <p:spPr>
          <a:xfrm>
            <a:off x="7372350" y="3092174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필터링</a:t>
            </a: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구성도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95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18EF05-8B53-C8B9-A636-78BEC8FE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39" name="PlaceHolder 1">
            <a:extLst>
              <a:ext uri="{FF2B5EF4-FFF2-40B4-BE49-F238E27FC236}">
                <a16:creationId xmlns:a16="http://schemas.microsoft.com/office/drawing/2014/main" id="{5696B871-E06A-F73A-30E1-12B1EC55C988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520" cy="4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5. </a:t>
            </a:r>
            <a:r>
              <a:rPr 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일정</a:t>
            </a:r>
            <a:endParaRPr lang="en-US" sz="3200" b="1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" name="PlaceHolder 2">
            <a:extLst>
              <a:ext uri="{FF2B5EF4-FFF2-40B4-BE49-F238E27FC236}">
                <a16:creationId xmlns:a16="http://schemas.microsoft.com/office/drawing/2014/main" id="{86308E53-9ADD-5DC5-A80D-0CD713F74012}"/>
              </a:ext>
            </a:extLst>
          </p:cNvPr>
          <p:cNvSpPr txBox="1">
            <a:spLocks/>
          </p:cNvSpPr>
          <p:nvPr/>
        </p:nvSpPr>
        <p:spPr>
          <a:xfrm>
            <a:off x="504720" y="699236"/>
            <a:ext cx="10981440" cy="59064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아래와 같이 프로젝트는 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</a:t>
            </a: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일간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2400" b="1" spc="-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진행</a:t>
            </a:r>
            <a:r>
              <a:rPr lang="ko-KR" alt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됨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830F4C-226E-B644-E5B9-5223359B2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" t="1161" r="746" b="1161"/>
          <a:stretch/>
        </p:blipFill>
        <p:spPr>
          <a:xfrm>
            <a:off x="361914" y="1289880"/>
            <a:ext cx="11468172" cy="4868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48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D1E17-086C-F3C6-A628-1AF5B242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38721"/>
            <a:ext cx="12192000" cy="8534400"/>
          </a:xfrm>
          <a:prstGeom prst="rect">
            <a:avLst/>
          </a:prstGeom>
        </p:spPr>
      </p:pic>
      <p:sp>
        <p:nvSpPr>
          <p:cNvPr id="39" name="PlaceHolder 1">
            <a:extLst>
              <a:ext uri="{FF2B5EF4-FFF2-40B4-BE49-F238E27FC236}">
                <a16:creationId xmlns:a16="http://schemas.microsoft.com/office/drawing/2014/main" id="{5696B871-E06A-F73A-30E1-12B1EC55C988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520" cy="4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5. </a:t>
            </a:r>
            <a:r>
              <a:rPr 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일정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- WBS</a:t>
            </a:r>
            <a:endParaRPr lang="en-US" sz="3200" b="1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98198-A4EC-ABF3-A72F-5F98E902E22B}"/>
              </a:ext>
            </a:extLst>
          </p:cNvPr>
          <p:cNvSpPr txBox="1"/>
          <p:nvPr/>
        </p:nvSpPr>
        <p:spPr>
          <a:xfrm>
            <a:off x="373610" y="6461740"/>
            <a:ext cx="836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Notion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링크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https://www.notion.so/Team-5-3dc738e300f64ad6820d293b5976b431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8F5B39-FE74-1CA8-7A8C-667732448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" t="22459" r="29132" b="8551"/>
          <a:stretch/>
        </p:blipFill>
        <p:spPr>
          <a:xfrm>
            <a:off x="4688254" y="641735"/>
            <a:ext cx="6878176" cy="577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D88F8-8DA7-E3EE-F532-426D2ABB9913}"/>
              </a:ext>
            </a:extLst>
          </p:cNvPr>
          <p:cNvSpPr txBox="1"/>
          <p:nvPr/>
        </p:nvSpPr>
        <p:spPr>
          <a:xfrm>
            <a:off x="1082325" y="1050945"/>
            <a:ext cx="2270030" cy="408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i="0" dirty="0" err="1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모듈명</a:t>
            </a:r>
            <a:endParaRPr lang="en-US" altLang="ko-KR" sz="1800" b="1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수집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저장 및 관리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정보 </a:t>
            </a:r>
            <a:r>
              <a:rPr lang="ko-KR" altLang="en-US" b="0" i="0" dirty="0" err="1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서칭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입출력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관광지 추천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분류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분석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필터링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5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5201"/>
            <a:ext cx="12192000" cy="3352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017A83-6CA0-34F2-DFF8-CE95C2083C72}"/>
              </a:ext>
            </a:extLst>
          </p:cNvPr>
          <p:cNvSpPr/>
          <p:nvPr/>
        </p:nvSpPr>
        <p:spPr>
          <a:xfrm>
            <a:off x="3885073" y="0"/>
            <a:ext cx="4421853" cy="6976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목차</a:t>
            </a:r>
            <a:endParaRPr lang="en-US" altLang="ko-KR" sz="5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구축 개요</a:t>
            </a: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구축 범위</a:t>
            </a: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조직 및 역할</a:t>
            </a: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구성도</a:t>
            </a: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일정</a:t>
            </a: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예상 이슈</a:t>
            </a: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37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68BF8A-BBD7-0E33-0030-CB38F2E4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6. 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예상 이슈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9E81EDF-65C4-1579-3910-B3C484EF2D4D}"/>
              </a:ext>
            </a:extLst>
          </p:cNvPr>
          <p:cNvSpPr txBox="1">
            <a:spLocks/>
          </p:cNvSpPr>
          <p:nvPr/>
        </p:nvSpPr>
        <p:spPr>
          <a:xfrm>
            <a:off x="479519" y="972360"/>
            <a:ext cx="11373813" cy="645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시스템 구축 과정에서 아래와 같은 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</a:t>
            </a: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가지 이슈가 예상되며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대응방안은 다음과 같</a:t>
            </a:r>
            <a:r>
              <a:rPr lang="ko-KR" alt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음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aphicFrame>
        <p:nvGraphicFramePr>
          <p:cNvPr id="4" name="Google Shape;239;p25">
            <a:extLst>
              <a:ext uri="{FF2B5EF4-FFF2-40B4-BE49-F238E27FC236}">
                <a16:creationId xmlns:a16="http://schemas.microsoft.com/office/drawing/2014/main" id="{D3196F0E-68DA-1073-F825-5336BEF53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076843"/>
              </p:ext>
            </p:extLst>
          </p:nvPr>
        </p:nvGraphicFramePr>
        <p:xfrm>
          <a:off x="1326772" y="2232260"/>
          <a:ext cx="9538456" cy="3203859"/>
        </p:xfrm>
        <a:graphic>
          <a:graphicData uri="http://schemas.openxmlformats.org/drawingml/2006/table">
            <a:tbl>
              <a:tblPr/>
              <a:tblGrid>
                <a:gridCol w="560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2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No</a:t>
                      </a:r>
                      <a:endParaRPr lang="en-US" sz="1800" b="0" strike="noStrike" spc="-1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예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상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이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슈</a:t>
                      </a:r>
                      <a:endParaRPr lang="en-US" sz="1800" b="0" strike="noStrike" spc="-1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대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응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방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안</a:t>
                      </a:r>
                      <a:endParaRPr lang="en-US" sz="1800" b="0" strike="noStrike" spc="-1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5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marL="45720" marR="4572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marL="712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카테고리별 데이터</a:t>
                      </a:r>
                      <a:r>
                        <a:rPr lang="en-US" alt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불균형</a:t>
                      </a:r>
                      <a:endParaRPr lang="en-US" altLang="ko-KR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변환을 통한 데이터 증강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marL="45720" marR="4572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모델링</a:t>
                      </a:r>
                      <a:r>
                        <a:rPr lang="en-US" alt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학습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데이터가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방대함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샘플링으로</a:t>
                      </a: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데이터의 양을 줄임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2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marL="45720" marR="4572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 데이터 필터링 기준이 모호함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광고글에</a:t>
                      </a: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자주 사용되는 문장을 학습시킴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8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1572125" y="1491916"/>
            <a:ext cx="9047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계획서 내용 이외 시작</a:t>
            </a:r>
          </a:p>
        </p:txBody>
      </p:sp>
    </p:spTree>
    <p:extLst>
      <p:ext uri="{BB962C8B-B14F-4D97-AF65-F5344CB8AC3E}">
        <p14:creationId xmlns:p14="http://schemas.microsoft.com/office/powerpoint/2010/main" val="114127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962526" y="1171074"/>
            <a:ext cx="904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협업도구</a:t>
            </a:r>
          </a:p>
        </p:txBody>
      </p:sp>
    </p:spTree>
    <p:extLst>
      <p:ext uri="{BB962C8B-B14F-4D97-AF65-F5344CB8AC3E}">
        <p14:creationId xmlns:p14="http://schemas.microsoft.com/office/powerpoint/2010/main" val="35919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1010653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협업 도구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9E81EDF-65C4-1579-3910-B3C484EF2D4D}"/>
              </a:ext>
            </a:extLst>
          </p:cNvPr>
          <p:cNvSpPr txBox="1">
            <a:spLocks/>
          </p:cNvSpPr>
          <p:nvPr/>
        </p:nvSpPr>
        <p:spPr>
          <a:xfrm>
            <a:off x="902362" y="814421"/>
            <a:ext cx="11373813" cy="645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Notion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실시간 회의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문서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등 저용량 자료 공유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34" name="Picture 10" descr="협업 및 생산성 앱 '노션', 한국어 버전 정식 출시 – 사이언스모니터 | The Science Monitor">
            <a:extLst>
              <a:ext uri="{FF2B5EF4-FFF2-40B4-BE49-F238E27FC236}">
                <a16:creationId xmlns:a16="http://schemas.microsoft.com/office/drawing/2014/main" id="{F1EEAA39-6EE8-9013-65E1-EA9BA088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1111" l="8889" r="89778">
                        <a14:foregroundMark x1="22222" y1="88889" x2="9333" y2="57778"/>
                        <a14:foregroundMark x1="9333" y1="57778" x2="12000" y2="16000"/>
                        <a14:foregroundMark x1="12000" y1="16000" x2="55556" y2="12889"/>
                        <a14:foregroundMark x1="55556" y1="12889" x2="89778" y2="24889"/>
                        <a14:foregroundMark x1="27556" y1="34667" x2="27556" y2="72000"/>
                        <a14:foregroundMark x1="27556" y1="72000" x2="69778" y2="82667"/>
                        <a14:foregroundMark x1="69778" y1="82667" x2="86667" y2="40889"/>
                        <a14:foregroundMark x1="86667" y1="40889" x2="37778" y2="32000"/>
                        <a14:foregroundMark x1="37778" y1="32000" x2="27556" y2="36000"/>
                        <a14:foregroundMark x1="51111" y1="40000" x2="56444" y2="39556"/>
                        <a14:foregroundMark x1="43111" y1="52000" x2="42222" y2="52889"/>
                        <a14:foregroundMark x1="57333" y1="9778" x2="73778" y2="14222"/>
                        <a14:foregroundMark x1="57333" y1="40889" x2="60444" y2="40000"/>
                        <a14:foregroundMark x1="46667" y1="52444" x2="44889" y2="68444"/>
                        <a14:foregroundMark x1="25333" y1="91111" x2="47556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222" y="814421"/>
            <a:ext cx="1130355" cy="113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협업과 정리 - 노션 :: 일상다반사">
            <a:extLst>
              <a:ext uri="{FF2B5EF4-FFF2-40B4-BE49-F238E27FC236}">
                <a16:creationId xmlns:a16="http://schemas.microsoft.com/office/drawing/2014/main" id="{1607301A-693E-8FCF-369E-D0EA5380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94" y="4145373"/>
            <a:ext cx="2068026" cy="93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업무 협업 툴 슬랙(Slack)에 대해 알아보자.. 슬랙이란? | by 미완성의 신 | Medium">
            <a:extLst>
              <a:ext uri="{FF2B5EF4-FFF2-40B4-BE49-F238E27FC236}">
                <a16:creationId xmlns:a16="http://schemas.microsoft.com/office/drawing/2014/main" id="{803E9D12-3311-4187-BF7A-D12B6131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3" y="2942123"/>
            <a:ext cx="3513260" cy="11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슬랙 - 해시넷">
            <a:extLst>
              <a:ext uri="{FF2B5EF4-FFF2-40B4-BE49-F238E27FC236}">
                <a16:creationId xmlns:a16="http://schemas.microsoft.com/office/drawing/2014/main" id="{5FDB338D-A306-4E4F-A748-7A1BBEC8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268" y1="18756" x2="35500" y2="24500"/>
                        <a14:foregroundMark x1="19000" y1="34500" x2="20500" y2="35000"/>
                        <a14:foregroundMark x1="20000" y1="58000" x2="18000" y2="55500"/>
                        <a14:foregroundMark x1="34500" y1="58000" x2="39000" y2="59500"/>
                        <a14:foregroundMark x1="61500" y1="59500" x2="58500" y2="59000"/>
                        <a14:foregroundMark x1="82000" y1="35500" x2="83500" y2="31500"/>
                        <a14:foregroundMark x1="55500" y1="75500" x2="57500" y2="77000"/>
                        <a14:foregroundMark x1="56500" y1="11500" x2="64500" y2="12000"/>
                        <a14:foregroundMark x1="66000" y1="10500" x2="56000" y2="10500"/>
                        <a14:backgroundMark x1="27000" y1="17000" x2="27500" y2="19500"/>
                        <a14:backgroundMark x1="28500" y1="18000" x2="28000" y2="14000"/>
                        <a14:backgroundMark x1="28500" y1="18500" x2="27000" y2="16000"/>
                        <a14:backgroundMark x1="28500" y1="14500" x2="29500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141" y="1927287"/>
            <a:ext cx="1143298" cy="11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DD8029-D38B-455F-92C8-FF58FA4D440C}"/>
              </a:ext>
            </a:extLst>
          </p:cNvPr>
          <p:cNvSpPr/>
          <p:nvPr/>
        </p:nvSpPr>
        <p:spPr>
          <a:xfrm>
            <a:off x="909723" y="1225545"/>
            <a:ext cx="6769371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20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Slack : </a:t>
            </a:r>
            <a:r>
              <a:rPr lang="ko-KR" altLang="en-US" sz="20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공유를 통해 소통하며 회의</a:t>
            </a:r>
            <a:endParaRPr lang="en-US" altLang="ko-KR" sz="20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2" name="Picture 8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373AA4C2-E66D-464E-BC60-8A2E16DD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23" y="1968809"/>
            <a:ext cx="2426677" cy="110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5706FFEB-437B-4D39-B152-1C0DF7F6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64" y="3256547"/>
            <a:ext cx="1356213" cy="13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ceHolder 2">
            <a:extLst>
              <a:ext uri="{FF2B5EF4-FFF2-40B4-BE49-F238E27FC236}">
                <a16:creationId xmlns:a16="http://schemas.microsoft.com/office/drawing/2014/main" id="{6730D21B-7F25-4632-B261-8C7C3CE33346}"/>
              </a:ext>
            </a:extLst>
          </p:cNvPr>
          <p:cNvSpPr txBox="1">
            <a:spLocks/>
          </p:cNvSpPr>
          <p:nvPr/>
        </p:nvSpPr>
        <p:spPr>
          <a:xfrm>
            <a:off x="902361" y="1571865"/>
            <a:ext cx="11373813" cy="43798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GitHub : 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코드관련 자료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등 공유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24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0DD62B-5185-278F-5A0E-6A99990A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294036" y="195706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협업 도구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9E81EDF-65C4-1579-3910-B3C484EF2D4D}"/>
              </a:ext>
            </a:extLst>
          </p:cNvPr>
          <p:cNvSpPr txBox="1">
            <a:spLocks/>
          </p:cNvSpPr>
          <p:nvPr/>
        </p:nvSpPr>
        <p:spPr>
          <a:xfrm>
            <a:off x="1454122" y="947420"/>
            <a:ext cx="11373813" cy="645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3BD33-E28B-AA83-7175-20318FA49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0"/>
          <a:stretch/>
        </p:blipFill>
        <p:spPr>
          <a:xfrm>
            <a:off x="446225" y="891657"/>
            <a:ext cx="3971512" cy="309244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80DE656-BB10-ACDE-B234-DD92D185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25" y="1860774"/>
            <a:ext cx="3971512" cy="3024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228D4-453D-413B-8161-8DA9FCBB5BA4}"/>
              </a:ext>
            </a:extLst>
          </p:cNvPr>
          <p:cNvSpPr txBox="1"/>
          <p:nvPr/>
        </p:nvSpPr>
        <p:spPr>
          <a:xfrm>
            <a:off x="5803778" y="2787944"/>
            <a:ext cx="4363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실제 링크 들어가서 </a:t>
            </a:r>
            <a:r>
              <a:rPr lang="ko-KR" altLang="en-US" sz="2800" dirty="0" err="1"/>
              <a:t>발표중</a:t>
            </a:r>
            <a:r>
              <a:rPr lang="ko-KR" altLang="en-US" sz="2800" dirty="0"/>
              <a:t> 클릭하면서 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05872-D2B7-46BC-99D9-BAA013CA29C3}"/>
              </a:ext>
            </a:extLst>
          </p:cNvPr>
          <p:cNvSpPr txBox="1"/>
          <p:nvPr/>
        </p:nvSpPr>
        <p:spPr>
          <a:xfrm>
            <a:off x="5803778" y="3937077"/>
            <a:ext cx="5646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https://www.notion.so/Team-5-3dc738e300f64ad6820d293b5976b431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5344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962526" y="1171074"/>
            <a:ext cx="9047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협업도구의 활용</a:t>
            </a:r>
            <a:endParaRPr lang="en-US" altLang="ko-KR" sz="7200" dirty="0"/>
          </a:p>
          <a:p>
            <a:r>
              <a:rPr lang="en-US" altLang="ko-KR" sz="7200" dirty="0"/>
              <a:t>- </a:t>
            </a:r>
            <a:r>
              <a:rPr lang="ko-KR" altLang="en-US" sz="7200" dirty="0"/>
              <a:t>작업과정 캡처들</a:t>
            </a:r>
          </a:p>
        </p:txBody>
      </p:sp>
    </p:spTree>
    <p:extLst>
      <p:ext uri="{BB962C8B-B14F-4D97-AF65-F5344CB8AC3E}">
        <p14:creationId xmlns:p14="http://schemas.microsoft.com/office/powerpoint/2010/main" val="2081604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7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76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FAE2-B03F-4FFA-BF7A-DE862DF7DEDD}"/>
              </a:ext>
            </a:extLst>
          </p:cNvPr>
          <p:cNvSpPr txBox="1"/>
          <p:nvPr/>
        </p:nvSpPr>
        <p:spPr>
          <a:xfrm>
            <a:off x="1155030" y="1588169"/>
            <a:ext cx="90477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모듈 </a:t>
            </a:r>
            <a:r>
              <a:rPr lang="en-US" altLang="ko-KR" sz="7200" dirty="0"/>
              <a:t>– </a:t>
            </a:r>
            <a:r>
              <a:rPr lang="ko-KR" altLang="en-US" sz="7200" dirty="0"/>
              <a:t>코드 짰던 것</a:t>
            </a:r>
            <a:endParaRPr lang="en-US" altLang="ko-KR" sz="7200" dirty="0"/>
          </a:p>
          <a:p>
            <a:pPr marL="857250" indent="-857250">
              <a:buFontTx/>
              <a:buChar char="-"/>
            </a:pPr>
            <a:r>
              <a:rPr lang="ko-KR" altLang="en-US" sz="7200" dirty="0"/>
              <a:t>캡처와 함께 설명 상세</a:t>
            </a:r>
            <a:endParaRPr lang="en-US" altLang="ko-KR" sz="7200" dirty="0"/>
          </a:p>
          <a:p>
            <a:pPr marL="857250" indent="-857250">
              <a:buFontTx/>
              <a:buChar char="-"/>
            </a:pPr>
            <a:r>
              <a:rPr lang="en-US" altLang="ko-KR" sz="7200" dirty="0"/>
              <a:t>-&gt; </a:t>
            </a:r>
            <a:r>
              <a:rPr lang="ko-KR" altLang="en-US" sz="7200" dirty="0"/>
              <a:t>기술적인 것 죽</a:t>
            </a:r>
          </a:p>
        </p:txBody>
      </p:sp>
    </p:spTree>
    <p:extLst>
      <p:ext uri="{BB962C8B-B14F-4D97-AF65-F5344CB8AC3E}">
        <p14:creationId xmlns:p14="http://schemas.microsoft.com/office/powerpoint/2010/main" val="1665895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76511A-0D1E-41E0-85CF-0D01B11C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05" y="303245"/>
            <a:ext cx="4918137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1B56D6-8507-4FEE-B0CC-ED7068D6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37" y="558561"/>
            <a:ext cx="4536558" cy="31736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3A2049-85CE-4D4C-988D-FD5F2E25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396" y="558562"/>
            <a:ext cx="3709568" cy="32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1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962526" y="1010653"/>
            <a:ext cx="9047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계획서 목차</a:t>
            </a:r>
            <a:endParaRPr lang="en-US" altLang="ko-KR" sz="7200" dirty="0"/>
          </a:p>
          <a:p>
            <a:r>
              <a:rPr lang="en-US" altLang="ko-KR" sz="7200" dirty="0"/>
              <a:t>+ </a:t>
            </a:r>
            <a:r>
              <a:rPr lang="ko-KR" altLang="en-US" sz="7200" dirty="0"/>
              <a:t>추가되는 내용 목차</a:t>
            </a:r>
          </a:p>
        </p:txBody>
      </p:sp>
    </p:spTree>
    <p:extLst>
      <p:ext uri="{BB962C8B-B14F-4D97-AF65-F5344CB8AC3E}">
        <p14:creationId xmlns:p14="http://schemas.microsoft.com/office/powerpoint/2010/main" val="87554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61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962526" y="1171074"/>
            <a:ext cx="90477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/>
              <a:t>발표시</a:t>
            </a:r>
            <a:r>
              <a:rPr lang="ko-KR" altLang="en-US" sz="7200" dirty="0"/>
              <a:t> 언급</a:t>
            </a:r>
            <a:r>
              <a:rPr lang="en-US" altLang="ko-KR" sz="7200" dirty="0"/>
              <a:t>,</a:t>
            </a:r>
          </a:p>
          <a:p>
            <a:pPr marL="857250" indent="-857250">
              <a:buFontTx/>
              <a:buChar char="-"/>
            </a:pPr>
            <a:r>
              <a:rPr lang="ko-KR" altLang="en-US" sz="7200" dirty="0"/>
              <a:t>필터링</a:t>
            </a:r>
            <a:endParaRPr lang="en-US" altLang="ko-KR" sz="7200" dirty="0"/>
          </a:p>
          <a:p>
            <a:pPr marL="857250" indent="-857250">
              <a:buFontTx/>
              <a:buChar char="-"/>
            </a:pPr>
            <a:r>
              <a:rPr lang="ko-KR" altLang="en-US" sz="7200" dirty="0"/>
              <a:t>정확도 개선</a:t>
            </a:r>
            <a:endParaRPr lang="en-US" altLang="ko-KR" sz="7200" dirty="0"/>
          </a:p>
          <a:p>
            <a:pPr marL="857250" indent="-857250">
              <a:buFontTx/>
              <a:buChar char="-"/>
            </a:pPr>
            <a:r>
              <a:rPr lang="ko-KR" altLang="en-US" sz="7200" dirty="0" err="1"/>
              <a:t>크롤링</a:t>
            </a:r>
            <a:r>
              <a:rPr lang="ko-KR" altLang="en-US" sz="7200" dirty="0"/>
              <a:t> 효율    등등</a:t>
            </a:r>
          </a:p>
        </p:txBody>
      </p:sp>
    </p:spTree>
    <p:extLst>
      <p:ext uri="{BB962C8B-B14F-4D97-AF65-F5344CB8AC3E}">
        <p14:creationId xmlns:p14="http://schemas.microsoft.com/office/powerpoint/2010/main" val="246237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312F8B-1660-F838-4FF4-037C5F92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4" name="Google Shape;190;p10">
            <a:extLst>
              <a:ext uri="{FF2B5EF4-FFF2-40B4-BE49-F238E27FC236}">
                <a16:creationId xmlns:a16="http://schemas.microsoft.com/office/drawing/2014/main" id="{4EBC8735-37A1-CD90-F696-F37667042563}"/>
              </a:ext>
            </a:extLst>
          </p:cNvPr>
          <p:cNvSpPr txBox="1"/>
          <p:nvPr/>
        </p:nvSpPr>
        <p:spPr>
          <a:xfrm>
            <a:off x="2502794" y="2790482"/>
            <a:ext cx="7186412" cy="127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8000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Arial"/>
              </a:rPr>
              <a:t>Qu</a:t>
            </a:r>
            <a:r>
              <a:rPr lang="en-US" sz="8000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estion</a:t>
            </a:r>
            <a:endParaRPr sz="8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427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312F8B-1660-F838-4FF4-037C5F92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4" name="Google Shape;190;p10">
            <a:extLst>
              <a:ext uri="{FF2B5EF4-FFF2-40B4-BE49-F238E27FC236}">
                <a16:creationId xmlns:a16="http://schemas.microsoft.com/office/drawing/2014/main" id="{4EBC8735-37A1-CD90-F696-F37667042563}"/>
              </a:ext>
            </a:extLst>
          </p:cNvPr>
          <p:cNvSpPr txBox="1"/>
          <p:nvPr/>
        </p:nvSpPr>
        <p:spPr>
          <a:xfrm>
            <a:off x="2502794" y="2790482"/>
            <a:ext cx="7186412" cy="127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altLang="en-US" sz="8000" b="0" i="0" u="none" strike="noStrike" cap="none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감사합니다</a:t>
            </a:r>
            <a:r>
              <a:rPr lang="en-US" altLang="ko-KR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8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224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962526" y="1171074"/>
            <a:ext cx="904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배경</a:t>
            </a:r>
            <a:r>
              <a:rPr lang="en-US" altLang="ko-KR" sz="7200" dirty="0"/>
              <a:t>(</a:t>
            </a:r>
            <a:r>
              <a:rPr lang="ko-KR" altLang="en-US" sz="7200" dirty="0"/>
              <a:t>문제인식</a:t>
            </a:r>
            <a:r>
              <a:rPr lang="en-US" altLang="ko-KR" sz="7200" dirty="0"/>
              <a:t>)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8065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C8FB9-42AE-320C-19EB-7C5392BC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pic>
        <p:nvPicPr>
          <p:cNvPr id="43" name="그림 42"/>
          <p:cNvPicPr/>
          <p:nvPr/>
        </p:nvPicPr>
        <p:blipFill rotWithShape="1">
          <a:blip r:embed="rId3"/>
          <a:srcRect l="6370" r="6172" b="77722"/>
          <a:stretch/>
        </p:blipFill>
        <p:spPr>
          <a:xfrm>
            <a:off x="3768995" y="883777"/>
            <a:ext cx="4654009" cy="1484036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3F32221A-5297-DDF3-3D2F-F175DE38EED4}"/>
              </a:ext>
            </a:extLst>
          </p:cNvPr>
          <p:cNvSpPr txBox="1">
            <a:spLocks/>
          </p:cNvSpPr>
          <p:nvPr/>
        </p:nvSpPr>
        <p:spPr>
          <a:xfrm>
            <a:off x="414255" y="270416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“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누구나 여행 가고 싶다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”</a:t>
            </a:r>
            <a:endParaRPr lang="en-US" altLang="ko-KR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38ACF-E8ED-F7B9-B71A-421CD8DE80BD}"/>
              </a:ext>
            </a:extLst>
          </p:cNvPr>
          <p:cNvPicPr/>
          <p:nvPr/>
        </p:nvPicPr>
        <p:blipFill rotWithShape="1">
          <a:blip r:embed="rId4">
            <a:alphaModFix amt="0"/>
          </a:blip>
          <a:srcRect t="14529"/>
          <a:stretch/>
        </p:blipFill>
        <p:spPr>
          <a:xfrm>
            <a:off x="1794645" y="2531443"/>
            <a:ext cx="3877050" cy="2872591"/>
          </a:xfrm>
          <a:prstGeom prst="rect">
            <a:avLst/>
          </a:prstGeom>
          <a:ln w="0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92E05-F0A0-63A7-8C7D-2CE44D9356DE}"/>
              </a:ext>
            </a:extLst>
          </p:cNvPr>
          <p:cNvPicPr/>
          <p:nvPr/>
        </p:nvPicPr>
        <p:blipFill rotWithShape="1">
          <a:blip r:embed="rId5">
            <a:alphaModFix amt="0"/>
          </a:blip>
          <a:srcRect t="12786"/>
          <a:stretch/>
        </p:blipFill>
        <p:spPr>
          <a:xfrm>
            <a:off x="6921133" y="2270512"/>
            <a:ext cx="3852759" cy="3133524"/>
          </a:xfrm>
          <a:prstGeom prst="rect">
            <a:avLst/>
          </a:prstGeom>
          <a:ln w="0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BD179D-5DEF-0BB8-BA3F-1A83C638AF51}"/>
              </a:ext>
            </a:extLst>
          </p:cNvPr>
          <p:cNvPicPr/>
          <p:nvPr/>
        </p:nvPicPr>
        <p:blipFill rotWithShape="1">
          <a:blip r:embed="rId3"/>
          <a:srcRect l="6370" t="26837" r="6172" b="6339"/>
          <a:stretch/>
        </p:blipFill>
        <p:spPr>
          <a:xfrm>
            <a:off x="3768995" y="2367813"/>
            <a:ext cx="4654009" cy="445143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15531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93799A-922C-70FD-1669-0A2A553A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50" name="Google Shape;190;p 3"/>
          <p:cNvSpPr/>
          <p:nvPr/>
        </p:nvSpPr>
        <p:spPr>
          <a:xfrm>
            <a:off x="3997584" y="3019888"/>
            <a:ext cx="7185600" cy="12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9E432F1-7149-E31C-9C84-8498EBABCD75}"/>
              </a:ext>
            </a:extLst>
          </p:cNvPr>
          <p:cNvSpPr txBox="1">
            <a:spLocks/>
          </p:cNvSpPr>
          <p:nvPr/>
        </p:nvSpPr>
        <p:spPr>
          <a:xfrm>
            <a:off x="344766" y="299153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“</a:t>
            </a:r>
            <a:r>
              <a:rPr lang="ko-KR" altLang="en-US" sz="3200" b="1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최신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의 정보를 내가 </a:t>
            </a:r>
            <a:r>
              <a:rPr lang="ko-KR" altLang="en-US" sz="3200" b="1" spc="-1" dirty="0" err="1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원하는대로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”</a:t>
            </a:r>
            <a:endParaRPr lang="en-US" altLang="ko-KR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5B74C62-543E-D803-EFAA-8332B1F7E3FA}"/>
              </a:ext>
            </a:extLst>
          </p:cNvPr>
          <p:cNvSpPr txBox="1">
            <a:spLocks/>
          </p:cNvSpPr>
          <p:nvPr/>
        </p:nvSpPr>
        <p:spPr>
          <a:xfrm>
            <a:off x="4132338" y="5950300"/>
            <a:ext cx="1929514" cy="4303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실제 후기</a:t>
            </a:r>
            <a:endParaRPr lang="en-US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3F344AE0-ACCA-E2B2-1FDC-CCBD9DC0E4BB}"/>
              </a:ext>
            </a:extLst>
          </p:cNvPr>
          <p:cNvSpPr txBox="1">
            <a:spLocks/>
          </p:cNvSpPr>
          <p:nvPr/>
        </p:nvSpPr>
        <p:spPr>
          <a:xfrm>
            <a:off x="8423958" y="6036017"/>
            <a:ext cx="3613166" cy="4303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광고</a:t>
            </a:r>
            <a:r>
              <a:rPr lang="en-US" altLang="ko-KR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바이럴 마케팅</a:t>
            </a:r>
            <a:r>
              <a:rPr lang="en-US" altLang="ko-KR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en-US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2E435A4A-E777-6467-BB5B-172EF83763AE}"/>
              </a:ext>
            </a:extLst>
          </p:cNvPr>
          <p:cNvSpPr txBox="1">
            <a:spLocks/>
          </p:cNvSpPr>
          <p:nvPr/>
        </p:nvSpPr>
        <p:spPr>
          <a:xfrm>
            <a:off x="6797284" y="3529619"/>
            <a:ext cx="1587161" cy="91884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7200" b="1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VS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852E7-DBB3-3A8E-1168-5C00975FC28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5827" y="2432017"/>
            <a:ext cx="1137053" cy="1055208"/>
          </a:xfrm>
          <a:prstGeom prst="rect">
            <a:avLst/>
          </a:prstGeom>
          <a:ln w="0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AD546-8BC9-FDED-4137-548048EC3BB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77809" y="3851298"/>
            <a:ext cx="1900795" cy="644267"/>
          </a:xfrm>
          <a:prstGeom prst="rect">
            <a:avLst/>
          </a:prstGeom>
          <a:ln w="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BDE355-099B-BFA7-1004-B44FDA57706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853018" y="2405732"/>
            <a:ext cx="1167809" cy="1107927"/>
          </a:xfrm>
          <a:prstGeom prst="rect">
            <a:avLst/>
          </a:prstGeom>
          <a:ln w="0">
            <a:noFill/>
          </a:ln>
        </p:spPr>
      </p:pic>
      <p:pic>
        <p:nvPicPr>
          <p:cNvPr id="54" name="그림 53"/>
          <p:cNvPicPr/>
          <p:nvPr/>
        </p:nvPicPr>
        <p:blipFill>
          <a:blip r:embed="rId6"/>
          <a:stretch/>
        </p:blipFill>
        <p:spPr>
          <a:xfrm>
            <a:off x="8689075" y="1492471"/>
            <a:ext cx="2813564" cy="43659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5" name="그림 54"/>
          <p:cNvPicPr/>
          <p:nvPr/>
        </p:nvPicPr>
        <p:blipFill>
          <a:blip r:embed="rId7"/>
          <a:stretch/>
        </p:blipFill>
        <p:spPr>
          <a:xfrm>
            <a:off x="3817446" y="1502202"/>
            <a:ext cx="2668822" cy="43115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080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1572125" y="1491916"/>
            <a:ext cx="9047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~</a:t>
            </a:r>
            <a:r>
              <a:rPr lang="ko-KR" altLang="en-US" sz="7200" dirty="0"/>
              <a:t>한 목적을 갖고 </a:t>
            </a:r>
            <a:endParaRPr lang="en-US" altLang="ko-KR" sz="7200" dirty="0"/>
          </a:p>
          <a:p>
            <a:r>
              <a:rPr lang="ko-KR" altLang="en-US" sz="7200" dirty="0"/>
              <a:t>아래와 같은 계획을 세워서</a:t>
            </a:r>
            <a:r>
              <a:rPr lang="en-US" altLang="ko-KR" sz="7200" dirty="0"/>
              <a:t>~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99131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D8650-E8D6-40DE-8187-B8A5F15670A1}"/>
              </a:ext>
            </a:extLst>
          </p:cNvPr>
          <p:cNvSpPr/>
          <p:nvPr/>
        </p:nvSpPr>
        <p:spPr>
          <a:xfrm>
            <a:off x="393031" y="284747"/>
            <a:ext cx="11405937" cy="628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53E1-8512-475D-A0E0-7B3737131B65}"/>
              </a:ext>
            </a:extLst>
          </p:cNvPr>
          <p:cNvSpPr txBox="1"/>
          <p:nvPr/>
        </p:nvSpPr>
        <p:spPr>
          <a:xfrm>
            <a:off x="1572125" y="1491916"/>
            <a:ext cx="904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테이블 관련 문서</a:t>
            </a:r>
          </a:p>
        </p:txBody>
      </p:sp>
    </p:spTree>
    <p:extLst>
      <p:ext uri="{BB962C8B-B14F-4D97-AF65-F5344CB8AC3E}">
        <p14:creationId xmlns:p14="http://schemas.microsoft.com/office/powerpoint/2010/main" val="257379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E5E9F8-A500-83C9-D374-770273F8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17" name="PlaceHolder 1">
            <a:extLst>
              <a:ext uri="{FF2B5EF4-FFF2-40B4-BE49-F238E27FC236}">
                <a16:creationId xmlns:a16="http://schemas.microsoft.com/office/drawing/2014/main" id="{E69081F4-6D51-120E-BBE8-7CC46C0414B2}"/>
              </a:ext>
            </a:extLst>
          </p:cNvPr>
          <p:cNvSpPr txBox="1">
            <a:spLocks/>
          </p:cNvSpPr>
          <p:nvPr/>
        </p:nvSpPr>
        <p:spPr>
          <a:xfrm>
            <a:off x="453682" y="164485"/>
            <a:ext cx="424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구축 개요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A54CF91A-FA8B-3DC1-9D1D-B535B63E86E7}"/>
              </a:ext>
            </a:extLst>
          </p:cNvPr>
          <p:cNvSpPr txBox="1">
            <a:spLocks/>
          </p:cNvSpPr>
          <p:nvPr/>
        </p:nvSpPr>
        <p:spPr>
          <a:xfrm>
            <a:off x="789201" y="829889"/>
            <a:ext cx="10386362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본 프로젝트는 </a:t>
            </a:r>
            <a:r>
              <a:rPr lang="en-US" sz="25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“</a:t>
            </a:r>
            <a:r>
              <a:rPr lang="ko-KR" altLang="en-US" sz="2500" b="1" spc="-1" dirty="0" err="1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트렌디한</a:t>
            </a:r>
            <a:r>
              <a:rPr lang="ko-KR" altLang="en-US" sz="2500" b="1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관광지 추천 시스템</a:t>
            </a:r>
            <a:r>
              <a:rPr lang="ko-KR" sz="25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” 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개발을 목적으로</a:t>
            </a:r>
            <a:r>
              <a:rPr lang="en-US" alt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함</a:t>
            </a:r>
            <a:endParaRPr lang="en-US" sz="25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B36FCC-2356-3DE4-1A88-6264CA559B31}"/>
              </a:ext>
            </a:extLst>
          </p:cNvPr>
          <p:cNvGrpSpPr/>
          <p:nvPr/>
        </p:nvGrpSpPr>
        <p:grpSpPr>
          <a:xfrm>
            <a:off x="1662235" y="1846203"/>
            <a:ext cx="8867530" cy="4376798"/>
            <a:chOff x="-2065868" y="1553802"/>
            <a:chExt cx="8867530" cy="48683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B758BA6-91D2-AA32-CBD9-161507F09C47}"/>
                </a:ext>
              </a:extLst>
            </p:cNvPr>
            <p:cNvSpPr/>
            <p:nvPr/>
          </p:nvSpPr>
          <p:spPr>
            <a:xfrm>
              <a:off x="-2032001" y="1570736"/>
              <a:ext cx="8830734" cy="1057867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2022.10.04 ~ 2022.10.08 ( 5 </a:t>
              </a:r>
              <a:r>
                <a:rPr lang="ko-KR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일간</a:t>
              </a:r>
              <a:r>
                <a:rPr lang="en-US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)</a:t>
              </a:r>
              <a:endParaRPr lang="ko-KR" altLang="en-US" sz="1900" kern="12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8FDFA46-5A8B-D6F3-5227-D8D7AE2EECF0}"/>
                </a:ext>
              </a:extLst>
            </p:cNvPr>
            <p:cNvSpPr/>
            <p:nvPr/>
          </p:nvSpPr>
          <p:spPr>
            <a:xfrm>
              <a:off x="-2065868" y="1553802"/>
              <a:ext cx="1624545" cy="1074801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기간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0F83E9A-C6A4-59E2-479E-CD2936A9E0CD}"/>
                </a:ext>
              </a:extLst>
            </p:cNvPr>
            <p:cNvSpPr/>
            <p:nvPr/>
          </p:nvSpPr>
          <p:spPr>
            <a:xfrm>
              <a:off x="-2065868" y="2882213"/>
              <a:ext cx="8867530" cy="1591559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관광정보의 생산에</a:t>
              </a:r>
              <a:r>
                <a:rPr lang="en-US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비용이 많이 소요되고 있음</a:t>
              </a:r>
              <a:endParaRPr lang="en-US" altLang="ko-KR" sz="2000" b="0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171450" lvl="1" indent="-171450" algn="l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spc="-1" dirty="0" err="1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핫플레이스</a:t>
              </a:r>
              <a:r>
                <a:rPr lang="ko-KR" altLang="ko-KR" sz="2000" b="0" strike="noStrike" spc="-1" dirty="0" err="1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를</a:t>
              </a:r>
              <a:r>
                <a:rPr lang="ko-KR" altLang="ko-KR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소개하는 </a:t>
              </a:r>
              <a:r>
                <a:rPr lang="ko-KR" altLang="ko-KR" sz="20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정보</a:t>
              </a:r>
              <a:r>
                <a:rPr lang="ko-KR" altLang="ko-KR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가치</a:t>
              </a:r>
              <a:r>
                <a:rPr lang="ko-KR" altLang="en-US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도</a:t>
              </a:r>
              <a:r>
                <a:rPr lang="ko-KR" altLang="ko-KR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높아지고 있음</a:t>
              </a:r>
              <a:endParaRPr lang="en-US" altLang="ko-KR" sz="2000" b="0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D864B68-F12E-A84B-A2AE-F60618FB961A}"/>
                </a:ext>
              </a:extLst>
            </p:cNvPr>
            <p:cNvSpPr/>
            <p:nvPr/>
          </p:nvSpPr>
          <p:spPr>
            <a:xfrm>
              <a:off x="-2065868" y="2882212"/>
              <a:ext cx="1624545" cy="1591559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배경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FC7D4B0-2393-46FA-2CEB-4F018685EE30}"/>
                </a:ext>
              </a:extLst>
            </p:cNvPr>
            <p:cNvSpPr/>
            <p:nvPr/>
          </p:nvSpPr>
          <p:spPr>
            <a:xfrm>
              <a:off x="-2032001" y="4830574"/>
              <a:ext cx="8830734" cy="1591560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altLang="ko-KR" sz="20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AI </a:t>
              </a:r>
              <a:r>
                <a:rPr lang="ko-KR" altLang="ko-KR" sz="20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자동화를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통해</a:t>
              </a:r>
              <a:r>
                <a:rPr lang="en-US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더 적은 </a:t>
              </a:r>
              <a:r>
                <a:rPr lang="ko-KR" altLang="en-US" sz="20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비용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으로 </a:t>
              </a:r>
              <a:r>
                <a:rPr lang="ko-KR" altLang="en-US" sz="20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양질의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20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관광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데이터</a:t>
              </a:r>
              <a:r>
                <a:rPr lang="ko-KR" altLang="en-US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를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제공</a:t>
              </a:r>
              <a:endParaRPr lang="en-US" altLang="ko-KR" sz="2000" b="0" strike="noStrike" spc="-1" dirty="0">
                <a:solidFill>
                  <a:srgbClr val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사용자의 편의성과 접근성을 고려한 </a:t>
              </a:r>
              <a:r>
                <a:rPr lang="ko-KR" altLang="ko-KR" sz="2000" b="0" strike="noStrike" spc="-1" dirty="0">
                  <a:solidFill>
                    <a:srgbClr val="FF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디지털 여행정보서비스 개발</a:t>
              </a:r>
              <a:endParaRPr lang="en-US" altLang="ko-KR" sz="2000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B203EF2-07BC-128D-9E9A-ECB16B7D6BBC}"/>
                </a:ext>
              </a:extLst>
            </p:cNvPr>
            <p:cNvSpPr/>
            <p:nvPr/>
          </p:nvSpPr>
          <p:spPr>
            <a:xfrm>
              <a:off x="-2032000" y="4830572"/>
              <a:ext cx="1590677" cy="1591559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47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663</Words>
  <Application>Microsoft Office PowerPoint</Application>
  <PresentationFormat>와이드스크린</PresentationFormat>
  <Paragraphs>193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Noto Sans Symbols</vt:lpstr>
      <vt:lpstr>Arial</vt:lpstr>
      <vt:lpstr>이사만루체 Medium</vt:lpstr>
      <vt:lpstr>맑은 고딕</vt:lpstr>
      <vt:lpstr>이사만루체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프로젝트 조직 및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ahasu</cp:lastModifiedBy>
  <cp:revision>57</cp:revision>
  <dcterms:modified xsi:type="dcterms:W3CDTF">2022-10-08T01:53:00Z</dcterms:modified>
</cp:coreProperties>
</file>